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notesSlides/_rels/notesSlide13.xml.rels" ContentType="application/vnd.openxmlformats-package.relationships+xml"/>
  <Override PartName="/ppt/notesSlides/notesSlide13.xml" ContentType="application/vnd.openxmlformats-officedocument.presentationml.notesSlide+xml"/>
  <Override PartName="/ppt/slides/_rels/slide19.xml.rels" ContentType="application/vnd.openxmlformats-package.relationships+xml"/>
  <Override PartName="/ppt/slides/_rels/slide18.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20.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5.xml.rels" ContentType="application/vnd.openxmlformats-package.relationships+xml"/>
  <Override PartName="/ppt/slides/_rels/slide17.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3.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slideLayout2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3.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8.xml.rels" ContentType="application/vnd.openxmlformats-package.relationships+xml"/>
  <Override PartName="/ppt/slideLayouts/_rels/slideLayout17.xml.rels" ContentType="application/vnd.openxmlformats-package.relationships+xml"/>
  <Override PartName="/ppt/slideLayouts/_rels/slideLayout16.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5.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xml" ContentType="application/vnd.openxmlformats-officedocument.presentationml.slideLayout+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media/image68.gif" ContentType="image/gif"/>
  <Override PartName="/ppt/media/image67.gif" ContentType="image/gif"/>
  <Override PartName="/ppt/media/image66.png" ContentType="image/png"/>
  <Override PartName="/ppt/media/image64.png" ContentType="image/png"/>
  <Override PartName="/ppt/media/image63.png" ContentType="image/png"/>
  <Override PartName="/ppt/media/image62.png" ContentType="image/png"/>
  <Override PartName="/ppt/media/image60.png" ContentType="image/png"/>
  <Override PartName="/ppt/media/image59.png" ContentType="image/png"/>
  <Override PartName="/ppt/media/image57.png" ContentType="image/png"/>
  <Override PartName="/ppt/media/image56.png" ContentType="image/png"/>
  <Override PartName="/ppt/media/image52.gif" ContentType="image/gif"/>
  <Override PartName="/ppt/media/image47.gif" ContentType="image/gif"/>
  <Override PartName="/ppt/media/image41.gif" ContentType="image/gif"/>
  <Override PartName="/ppt/media/image38.gif" ContentType="image/gif"/>
  <Override PartName="/ppt/media/image44.gif" ContentType="image/gif"/>
  <Override PartName="/ppt/media/image37.gif" ContentType="image/gif"/>
  <Override PartName="/ppt/media/image51.gif" ContentType="image/gif"/>
  <Override PartName="/ppt/media/image36.gif" ContentType="image/gif"/>
  <Override PartName="/ppt/media/image32.png" ContentType="image/png"/>
  <Override PartName="/ppt/media/image40.gif" ContentType="image/gif"/>
  <Override PartName="/ppt/media/image39.gif" ContentType="image/gif"/>
  <Override PartName="/ppt/media/image30.gif" ContentType="image/gif"/>
  <Override PartName="/ppt/media/image58.png" ContentType="image/png"/>
  <Override PartName="/ppt/media/image65.png" ContentType="image/png"/>
  <Override PartName="/ppt/media/image29.gif" ContentType="image/gif"/>
  <Override PartName="/ppt/media/image25.png" ContentType="image/png"/>
  <Override PartName="/ppt/media/image33.png" ContentType="image/png"/>
  <Override PartName="/ppt/media/image35.png" ContentType="image/png"/>
  <Override PartName="/ppt/media/image27.gif" ContentType="image/gif"/>
  <Override PartName="/ppt/media/image23.png" ContentType="image/png"/>
  <Override PartName="/ppt/media/image22.png" ContentType="image/png"/>
  <Override PartName="/ppt/media/image55.png" ContentType="image/png"/>
  <Override PartName="/ppt/media/image20.gif" ContentType="image/gif"/>
  <Override PartName="/ppt/media/image50.png" ContentType="image/png"/>
  <Override PartName="/ppt/media/image24.png" ContentType="image/png"/>
  <Override PartName="/ppt/media/image21.gif" ContentType="image/gif"/>
  <Override PartName="/ppt/media/image54.png" ContentType="image/png"/>
  <Override PartName="/ppt/media/image61.png" ContentType="image/png"/>
  <Override PartName="/ppt/media/image18.gif" ContentType="image/gif"/>
  <Override PartName="/ppt/media/image43.gif" ContentType="image/gif"/>
  <Override PartName="/ppt/media/image12.gif" ContentType="image/gif"/>
  <Override PartName="/ppt/media/image16.png" ContentType="image/png"/>
  <Override PartName="/ppt/media/image17.png" ContentType="image/png"/>
  <Override PartName="/ppt/media/image42.gif" ContentType="image/gif"/>
  <Override PartName="/ppt/media/image11.gif" ContentType="image/gif"/>
  <Override PartName="/ppt/media/image14.png" ContentType="image/png"/>
  <Override PartName="/ppt/media/image19.gif" ContentType="image/gif"/>
  <Override PartName="/ppt/media/image53.png" ContentType="image/png"/>
  <Override PartName="/ppt/media/image48.png" ContentType="image/png"/>
  <Override PartName="/ppt/media/image9.png" ContentType="image/png"/>
  <Override PartName="/ppt/media/image15.png" ContentType="image/png"/>
  <Override PartName="/ppt/media/image46.gif" ContentType="image/gif"/>
  <Override PartName="/ppt/media/image8.png" ContentType="image/png"/>
  <Override PartName="/ppt/media/image34.png" ContentType="image/png"/>
  <Override PartName="/ppt/media/image6.png" ContentType="image/png"/>
  <Override PartName="/ppt/media/image31.gif" ContentType="image/gif"/>
  <Override PartName="/ppt/media/image5.png" ContentType="image/png"/>
  <Override PartName="/ppt/media/image10.gif" ContentType="image/gif"/>
  <Override PartName="/ppt/media/image28.gif" ContentType="image/gif"/>
  <Override PartName="/ppt/media/image4.png" ContentType="image/png"/>
  <Override PartName="/ppt/media/image26.gif" ContentType="image/gif"/>
  <Override PartName="/ppt/media/image13.gif" ContentType="image/gif"/>
  <Override PartName="/ppt/media/image3.png" ContentType="image/png"/>
  <Override PartName="/ppt/media/image45.gif" ContentType="image/gif"/>
  <Override PartName="/ppt/media/image2.png" ContentType="image/png"/>
  <Override PartName="/ppt/media/image1.png" ContentType="image/png"/>
  <Override PartName="/ppt/media/image49.png" ContentType="image/png"/>
  <Override PartName="/ppt/media/image7.gif" ContentType="image/gif"/>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x="100806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
</Relationships>
</file>

<file path=ppt/media/image1.png>
</file>

<file path=ppt/media/image10.gif>
</file>

<file path=ppt/media/image11.gif>
</file>

<file path=ppt/media/image12.gif>
</file>

<file path=ppt/media/image13.gif>
</file>

<file path=ppt/media/image14.png>
</file>

<file path=ppt/media/image15.png>
</file>

<file path=ppt/media/image16.png>
</file>

<file path=ppt/media/image17.png>
</file>

<file path=ppt/media/image18.gif>
</file>

<file path=ppt/media/image19.gif>
</file>

<file path=ppt/media/image2.png>
</file>

<file path=ppt/media/image20.gif>
</file>

<file path=ppt/media/image21.gif>
</file>

<file path=ppt/media/image22.png>
</file>

<file path=ppt/media/image23.png>
</file>

<file path=ppt/media/image24.png>
</file>

<file path=ppt/media/image25.png>
</file>

<file path=ppt/media/image26.gif>
</file>

<file path=ppt/media/image27.gif>
</file>

<file path=ppt/media/image28.gif>
</file>

<file path=ppt/media/image29.gif>
</file>

<file path=ppt/media/image3.png>
</file>

<file path=ppt/media/image30.gif>
</file>

<file path=ppt/media/image31.gif>
</file>

<file path=ppt/media/image32.png>
</file>

<file path=ppt/media/image33.png>
</file>

<file path=ppt/media/image34.png>
</file>

<file path=ppt/media/image35.png>
</file>

<file path=ppt/media/image36.gif>
</file>

<file path=ppt/media/image37.gif>
</file>

<file path=ppt/media/image38.gif>
</file>

<file path=ppt/media/image39.gif>
</file>

<file path=ppt/media/image4.png>
</file>

<file path=ppt/media/image40.gif>
</file>

<file path=ppt/media/image41.gif>
</file>

<file path=ppt/media/image42.gif>
</file>

<file path=ppt/media/image43.gif>
</file>

<file path=ppt/media/image44.gif>
</file>

<file path=ppt/media/image45.gif>
</file>

<file path=ppt/media/image46.gif>
</file>

<file path=ppt/media/image47.gif>
</file>

<file path=ppt/media/image48.png>
</file>

<file path=ppt/media/image49.png>
</file>

<file path=ppt/media/image5.png>
</file>

<file path=ppt/media/image50.png>
</file>

<file path=ppt/media/image51.gif>
</file>

<file path=ppt/media/image52.gif>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gif>
</file>

<file path=ppt/media/image68.gif>
</file>

<file path=ppt/media/image7.gif>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8" name="PlaceHolder 1"/>
          <p:cNvSpPr>
            <a:spLocks noGrp="1"/>
          </p:cNvSpPr>
          <p:nvPr>
            <p:ph type="body"/>
          </p:nvPr>
        </p:nvSpPr>
        <p:spPr>
          <a:xfrm>
            <a:off x="756000" y="5078520"/>
            <a:ext cx="6047640" cy="4811040"/>
          </a:xfrm>
          <a:prstGeom prst="rect">
            <a:avLst/>
          </a:prstGeom>
        </p:spPr>
        <p:txBody>
          <a:bodyPr lIns="0" rIns="0" tIns="0" bIns="0"/>
          <a:p>
            <a:r>
              <a:rPr lang="fr-FR" sz="2000">
                <a:latin typeface="Arial"/>
              </a:rPr>
              <a:t>Click to edit the notes format</a:t>
            </a:r>
            <a:endParaRPr/>
          </a:p>
        </p:txBody>
      </p:sp>
      <p:sp>
        <p:nvSpPr>
          <p:cNvPr id="79" name="PlaceHolder 2"/>
          <p:cNvSpPr>
            <a:spLocks noGrp="1"/>
          </p:cNvSpPr>
          <p:nvPr>
            <p:ph type="hdr"/>
          </p:nvPr>
        </p:nvSpPr>
        <p:spPr>
          <a:xfrm>
            <a:off x="0" y="0"/>
            <a:ext cx="3280320" cy="534240"/>
          </a:xfrm>
          <a:prstGeom prst="rect">
            <a:avLst/>
          </a:prstGeom>
        </p:spPr>
        <p:txBody>
          <a:bodyPr lIns="0" rIns="0" tIns="0" bIns="0"/>
          <a:p>
            <a:r>
              <a:rPr lang="fr-FR" sz="1400">
                <a:latin typeface="Times New Roman"/>
              </a:rPr>
              <a:t>&lt;header&gt;</a:t>
            </a:r>
            <a:endParaRPr/>
          </a:p>
        </p:txBody>
      </p:sp>
      <p:sp>
        <p:nvSpPr>
          <p:cNvPr id="80" name="PlaceHolder 3"/>
          <p:cNvSpPr>
            <a:spLocks noGrp="1"/>
          </p:cNvSpPr>
          <p:nvPr>
            <p:ph type="dt"/>
          </p:nvPr>
        </p:nvSpPr>
        <p:spPr>
          <a:xfrm>
            <a:off x="4279320" y="0"/>
            <a:ext cx="3280320" cy="534240"/>
          </a:xfrm>
          <a:prstGeom prst="rect">
            <a:avLst/>
          </a:prstGeom>
        </p:spPr>
        <p:txBody>
          <a:bodyPr lIns="0" rIns="0" tIns="0" bIns="0"/>
          <a:p>
            <a:pPr algn="r"/>
            <a:r>
              <a:rPr lang="fr-FR" sz="1400">
                <a:latin typeface="Times New Roman"/>
              </a:rPr>
              <a:t>&lt;date/time&gt;</a:t>
            </a:r>
            <a:endParaRPr/>
          </a:p>
        </p:txBody>
      </p:sp>
      <p:sp>
        <p:nvSpPr>
          <p:cNvPr id="81" name="PlaceHolder 4"/>
          <p:cNvSpPr>
            <a:spLocks noGrp="1"/>
          </p:cNvSpPr>
          <p:nvPr>
            <p:ph type="ftr"/>
          </p:nvPr>
        </p:nvSpPr>
        <p:spPr>
          <a:xfrm>
            <a:off x="0" y="10157400"/>
            <a:ext cx="3280320" cy="534240"/>
          </a:xfrm>
          <a:prstGeom prst="rect">
            <a:avLst/>
          </a:prstGeom>
        </p:spPr>
        <p:txBody>
          <a:bodyPr lIns="0" rIns="0" tIns="0" bIns="0" anchor="b"/>
          <a:p>
            <a:r>
              <a:rPr lang="fr-FR" sz="1400">
                <a:latin typeface="Times New Roman"/>
              </a:rPr>
              <a:t>&lt;footer&gt;</a:t>
            </a:r>
            <a:endParaRPr/>
          </a:p>
        </p:txBody>
      </p:sp>
      <p:sp>
        <p:nvSpPr>
          <p:cNvPr id="82" name="PlaceHolder 5"/>
          <p:cNvSpPr>
            <a:spLocks noGrp="1"/>
          </p:cNvSpPr>
          <p:nvPr>
            <p:ph type="sldNum"/>
          </p:nvPr>
        </p:nvSpPr>
        <p:spPr>
          <a:xfrm>
            <a:off x="4279320" y="10157400"/>
            <a:ext cx="3280320" cy="534240"/>
          </a:xfrm>
          <a:prstGeom prst="rect">
            <a:avLst/>
          </a:prstGeom>
        </p:spPr>
        <p:txBody>
          <a:bodyPr lIns="0" rIns="0" tIns="0" bIns="0" anchor="b"/>
          <a:p>
            <a:pPr algn="r"/>
            <a:fld id="{B3EBA55B-017F-40DB-92FC-BE97B6AF991B}" type="slidenum">
              <a:rPr lang="fr-FR" sz="1400">
                <a:latin typeface="Times New Roman"/>
              </a:rPr>
              <a:t>&lt;number&gt;</a:t>
            </a:fld>
            <a:endParaRPr/>
          </a:p>
        </p:txBody>
      </p:sp>
    </p:spTree>
  </p:cSld>
  <p:clrMap bg1="lt1" bg2="lt2" tx1="dk1" tx2="dk2" accent1="accent1" accent2="accent2" accent3="accent3" accent4="accent4" accent5="accent5" accent6="accent6" hlink="hlink" folHlink="folHlink"/>
</p:notesMaster>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notesSlide1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1" name="PlaceHolder 1"/>
          <p:cNvSpPr>
            <a:spLocks noGrp="1"/>
          </p:cNvSpPr>
          <p:nvPr>
            <p:ph type="body"/>
          </p:nvPr>
        </p:nvSpPr>
        <p:spPr>
          <a:xfrm>
            <a:off x="756000" y="5078520"/>
            <a:ext cx="6047640" cy="4811040"/>
          </a:xfrm>
          <a:prstGeom prst="rect">
            <a:avLst/>
          </a:prstGeom>
        </p:spPr>
        <p:txBody>
          <a:bodyPr lIns="0" rIns="0" tIns="0" bIns="0"/>
          <a:p>
            <a:r>
              <a:rPr lang="fr-FR" sz="2000">
                <a:latin typeface="Arial"/>
              </a:rPr>
              <a:t>---&gt; la persistance globale dans une métapopulation est comme une fonction exponentielle.</a:t>
            </a:r>
            <a:endParaRPr/>
          </a:p>
          <a:p>
            <a:endParaRPr/>
          </a:p>
          <a:p>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27" name="PlaceHolder 2"/>
          <p:cNvSpPr>
            <a:spLocks noGrp="1"/>
          </p:cNvSpPr>
          <p:nvPr>
            <p:ph type="body"/>
          </p:nvPr>
        </p:nvSpPr>
        <p:spPr>
          <a:xfrm>
            <a:off x="504000" y="1769040"/>
            <a:ext cx="8870040" cy="2091240"/>
          </a:xfrm>
          <a:prstGeom prst="rect">
            <a:avLst/>
          </a:prstGeom>
        </p:spPr>
        <p:txBody>
          <a:bodyPr lIns="0" rIns="0" tIns="0" bIns="0"/>
          <a:p>
            <a:endParaRPr/>
          </a:p>
        </p:txBody>
      </p:sp>
      <p:sp>
        <p:nvSpPr>
          <p:cNvPr id="28" name="PlaceHolder 3"/>
          <p:cNvSpPr>
            <a:spLocks noGrp="1"/>
          </p:cNvSpPr>
          <p:nvPr>
            <p:ph type="body"/>
          </p:nvPr>
        </p:nvSpPr>
        <p:spPr>
          <a:xfrm>
            <a:off x="504000" y="4059360"/>
            <a:ext cx="8870040" cy="209124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30" name="PlaceHolder 2"/>
          <p:cNvSpPr>
            <a:spLocks noGrp="1"/>
          </p:cNvSpPr>
          <p:nvPr>
            <p:ph type="body"/>
          </p:nvPr>
        </p:nvSpPr>
        <p:spPr>
          <a:xfrm>
            <a:off x="504000" y="1769040"/>
            <a:ext cx="4328280" cy="2091240"/>
          </a:xfrm>
          <a:prstGeom prst="rect">
            <a:avLst/>
          </a:prstGeom>
        </p:spPr>
        <p:txBody>
          <a:bodyPr lIns="0" rIns="0" tIns="0" bIns="0"/>
          <a:p>
            <a:endParaRPr/>
          </a:p>
        </p:txBody>
      </p:sp>
      <p:sp>
        <p:nvSpPr>
          <p:cNvPr id="31" name="PlaceHolder 3"/>
          <p:cNvSpPr>
            <a:spLocks noGrp="1"/>
          </p:cNvSpPr>
          <p:nvPr>
            <p:ph type="body"/>
          </p:nvPr>
        </p:nvSpPr>
        <p:spPr>
          <a:xfrm>
            <a:off x="5049000" y="1769040"/>
            <a:ext cx="4328280" cy="2091240"/>
          </a:xfrm>
          <a:prstGeom prst="rect">
            <a:avLst/>
          </a:prstGeom>
        </p:spPr>
        <p:txBody>
          <a:bodyPr lIns="0" rIns="0" tIns="0" bIns="0"/>
          <a:p>
            <a:endParaRPr/>
          </a:p>
        </p:txBody>
      </p:sp>
      <p:sp>
        <p:nvSpPr>
          <p:cNvPr id="32" name="PlaceHolder 4"/>
          <p:cNvSpPr>
            <a:spLocks noGrp="1"/>
          </p:cNvSpPr>
          <p:nvPr>
            <p:ph type="body"/>
          </p:nvPr>
        </p:nvSpPr>
        <p:spPr>
          <a:xfrm>
            <a:off x="5049000" y="4059360"/>
            <a:ext cx="4328280" cy="2091240"/>
          </a:xfrm>
          <a:prstGeom prst="rect">
            <a:avLst/>
          </a:prstGeom>
        </p:spPr>
        <p:txBody>
          <a:bodyPr lIns="0" rIns="0" tIns="0" bIns="0"/>
          <a:p>
            <a:endParaRPr/>
          </a:p>
        </p:txBody>
      </p:sp>
      <p:sp>
        <p:nvSpPr>
          <p:cNvPr id="33" name="PlaceHolder 5"/>
          <p:cNvSpPr>
            <a:spLocks noGrp="1"/>
          </p:cNvSpPr>
          <p:nvPr>
            <p:ph type="body"/>
          </p:nvPr>
        </p:nvSpPr>
        <p:spPr>
          <a:xfrm>
            <a:off x="504000" y="4059360"/>
            <a:ext cx="4328280" cy="209124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35" name="PlaceHolder 2"/>
          <p:cNvSpPr>
            <a:spLocks noGrp="1"/>
          </p:cNvSpPr>
          <p:nvPr>
            <p:ph type="body"/>
          </p:nvPr>
        </p:nvSpPr>
        <p:spPr>
          <a:xfrm>
            <a:off x="504000" y="1769040"/>
            <a:ext cx="8870040" cy="4384440"/>
          </a:xfrm>
          <a:prstGeom prst="rect">
            <a:avLst/>
          </a:prstGeom>
        </p:spPr>
        <p:txBody>
          <a:bodyPr lIns="0" rIns="0" tIns="0" bIns="0"/>
          <a:p>
            <a:endParaRPr/>
          </a:p>
        </p:txBody>
      </p:sp>
      <p:sp>
        <p:nvSpPr>
          <p:cNvPr id="36" name="PlaceHolder 3"/>
          <p:cNvSpPr>
            <a:spLocks noGrp="1"/>
          </p:cNvSpPr>
          <p:nvPr>
            <p:ph type="body"/>
          </p:nvPr>
        </p:nvSpPr>
        <p:spPr>
          <a:xfrm>
            <a:off x="504000" y="1769040"/>
            <a:ext cx="8870040" cy="4384440"/>
          </a:xfrm>
          <a:prstGeom prst="rect">
            <a:avLst/>
          </a:prstGeom>
        </p:spPr>
        <p:txBody>
          <a:bodyPr lIns="0" rIns="0" tIns="0" bIns="0"/>
          <a:p>
            <a:endParaRPr/>
          </a:p>
        </p:txBody>
      </p:sp>
      <p:pic>
        <p:nvPicPr>
          <p:cNvPr id="37" name="" descr=""/>
          <p:cNvPicPr/>
          <p:nvPr/>
        </p:nvPicPr>
        <p:blipFill>
          <a:blip r:embed="rId2"/>
          <a:stretch>
            <a:fillRect/>
          </a:stretch>
        </p:blipFill>
        <p:spPr>
          <a:xfrm>
            <a:off x="2191320" y="1768680"/>
            <a:ext cx="5495040" cy="4384440"/>
          </a:xfrm>
          <a:prstGeom prst="rect">
            <a:avLst/>
          </a:prstGeom>
          <a:ln>
            <a:noFill/>
          </a:ln>
        </p:spPr>
      </p:pic>
      <p:pic>
        <p:nvPicPr>
          <p:cNvPr id="38" name="" descr=""/>
          <p:cNvPicPr/>
          <p:nvPr/>
        </p:nvPicPr>
        <p:blipFill>
          <a:blip r:embed="rId3"/>
          <a:stretch>
            <a:fillRect/>
          </a:stretch>
        </p:blipFill>
        <p:spPr>
          <a:xfrm>
            <a:off x="2191320" y="1768680"/>
            <a:ext cx="5495040" cy="438444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45" name="PlaceHolder 2"/>
          <p:cNvSpPr>
            <a:spLocks noGrp="1"/>
          </p:cNvSpPr>
          <p:nvPr>
            <p:ph type="subTitle"/>
          </p:nvPr>
        </p:nvSpPr>
        <p:spPr>
          <a:xfrm>
            <a:off x="504000" y="1769040"/>
            <a:ext cx="8870040" cy="4384800"/>
          </a:xfrm>
          <a:prstGeom prst="rect">
            <a:avLst/>
          </a:prstGeom>
        </p:spPr>
        <p:txBody>
          <a:bodyPr lIns="0" rIns="0" tIns="0" bIns="0" anchor="ctr"/>
          <a:p>
            <a:pPr algn="ctr"/>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47" name="PlaceHolder 2"/>
          <p:cNvSpPr>
            <a:spLocks noGrp="1"/>
          </p:cNvSpPr>
          <p:nvPr>
            <p:ph type="body"/>
          </p:nvPr>
        </p:nvSpPr>
        <p:spPr>
          <a:xfrm>
            <a:off x="504000" y="1769040"/>
            <a:ext cx="8870040" cy="4384440"/>
          </a:xfrm>
          <a:prstGeom prst="rect">
            <a:avLst/>
          </a:prstGeom>
        </p:spPr>
        <p:txBody>
          <a:bodyPr lIns="0" rIns="0" tIns="0" bIns="0"/>
          <a:p>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49" name="PlaceHolder 2"/>
          <p:cNvSpPr>
            <a:spLocks noGrp="1"/>
          </p:cNvSpPr>
          <p:nvPr>
            <p:ph type="body"/>
          </p:nvPr>
        </p:nvSpPr>
        <p:spPr>
          <a:xfrm>
            <a:off x="504000" y="1769040"/>
            <a:ext cx="4328280" cy="4384440"/>
          </a:xfrm>
          <a:prstGeom prst="rect">
            <a:avLst/>
          </a:prstGeom>
        </p:spPr>
        <p:txBody>
          <a:bodyPr lIns="0" rIns="0" tIns="0" bIns="0"/>
          <a:p>
            <a:endParaRPr/>
          </a:p>
        </p:txBody>
      </p:sp>
      <p:sp>
        <p:nvSpPr>
          <p:cNvPr id="50" name="PlaceHolder 3"/>
          <p:cNvSpPr>
            <a:spLocks noGrp="1"/>
          </p:cNvSpPr>
          <p:nvPr>
            <p:ph type="body"/>
          </p:nvPr>
        </p:nvSpPr>
        <p:spPr>
          <a:xfrm>
            <a:off x="5049000" y="1769040"/>
            <a:ext cx="4328280" cy="4384440"/>
          </a:xfrm>
          <a:prstGeom prst="rect">
            <a:avLst/>
          </a:prstGeom>
        </p:spPr>
        <p:txBody>
          <a:bodyPr lIns="0" rIns="0" tIns="0" bIns="0"/>
          <a:p>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504000" y="301320"/>
            <a:ext cx="9071640" cy="5852160"/>
          </a:xfrm>
          <a:prstGeom prst="rect">
            <a:avLst/>
          </a:prstGeom>
        </p:spPr>
        <p:txBody>
          <a:bodyPr lIns="0" rIns="0" tIns="0" bIns="0" anchor="ctr"/>
          <a:p>
            <a:pPr algn="ctr"/>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54" name="PlaceHolder 2"/>
          <p:cNvSpPr>
            <a:spLocks noGrp="1"/>
          </p:cNvSpPr>
          <p:nvPr>
            <p:ph type="body"/>
          </p:nvPr>
        </p:nvSpPr>
        <p:spPr>
          <a:xfrm>
            <a:off x="504000" y="1769040"/>
            <a:ext cx="4328280" cy="2091240"/>
          </a:xfrm>
          <a:prstGeom prst="rect">
            <a:avLst/>
          </a:prstGeom>
        </p:spPr>
        <p:txBody>
          <a:bodyPr lIns="0" rIns="0" tIns="0" bIns="0"/>
          <a:p>
            <a:endParaRPr/>
          </a:p>
        </p:txBody>
      </p:sp>
      <p:sp>
        <p:nvSpPr>
          <p:cNvPr id="55" name="PlaceHolder 3"/>
          <p:cNvSpPr>
            <a:spLocks noGrp="1"/>
          </p:cNvSpPr>
          <p:nvPr>
            <p:ph type="body"/>
          </p:nvPr>
        </p:nvSpPr>
        <p:spPr>
          <a:xfrm>
            <a:off x="504000" y="4059360"/>
            <a:ext cx="4328280" cy="2091240"/>
          </a:xfrm>
          <a:prstGeom prst="rect">
            <a:avLst/>
          </a:prstGeom>
        </p:spPr>
        <p:txBody>
          <a:bodyPr lIns="0" rIns="0" tIns="0" bIns="0"/>
          <a:p>
            <a:endParaRPr/>
          </a:p>
        </p:txBody>
      </p:sp>
      <p:sp>
        <p:nvSpPr>
          <p:cNvPr id="56" name="PlaceHolder 4"/>
          <p:cNvSpPr>
            <a:spLocks noGrp="1"/>
          </p:cNvSpPr>
          <p:nvPr>
            <p:ph type="body"/>
          </p:nvPr>
        </p:nvSpPr>
        <p:spPr>
          <a:xfrm>
            <a:off x="5049000" y="1769040"/>
            <a:ext cx="4328280" cy="4384440"/>
          </a:xfrm>
          <a:prstGeom prst="rect">
            <a:avLst/>
          </a:prstGeom>
        </p:spPr>
        <p:txBody>
          <a:bodyPr lIns="0" rIns="0" tIns="0" bIns="0"/>
          <a:p>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6" name="PlaceHolder 2"/>
          <p:cNvSpPr>
            <a:spLocks noGrp="1"/>
          </p:cNvSpPr>
          <p:nvPr>
            <p:ph type="subTitle"/>
          </p:nvPr>
        </p:nvSpPr>
        <p:spPr>
          <a:xfrm>
            <a:off x="504000" y="1769040"/>
            <a:ext cx="8870040" cy="4384800"/>
          </a:xfrm>
          <a:prstGeom prst="rect">
            <a:avLst/>
          </a:prstGeom>
        </p:spPr>
        <p:txBody>
          <a:bodyPr lIns="0" rIns="0" tIns="0" bIns="0" anchor="ctr"/>
          <a:p>
            <a:pPr algn="ctr"/>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58" name="PlaceHolder 2"/>
          <p:cNvSpPr>
            <a:spLocks noGrp="1"/>
          </p:cNvSpPr>
          <p:nvPr>
            <p:ph type="body"/>
          </p:nvPr>
        </p:nvSpPr>
        <p:spPr>
          <a:xfrm>
            <a:off x="504000" y="1769040"/>
            <a:ext cx="4328280" cy="4384440"/>
          </a:xfrm>
          <a:prstGeom prst="rect">
            <a:avLst/>
          </a:prstGeom>
        </p:spPr>
        <p:txBody>
          <a:bodyPr lIns="0" rIns="0" tIns="0" bIns="0"/>
          <a:p>
            <a:endParaRPr/>
          </a:p>
        </p:txBody>
      </p:sp>
      <p:sp>
        <p:nvSpPr>
          <p:cNvPr id="59" name="PlaceHolder 3"/>
          <p:cNvSpPr>
            <a:spLocks noGrp="1"/>
          </p:cNvSpPr>
          <p:nvPr>
            <p:ph type="body"/>
          </p:nvPr>
        </p:nvSpPr>
        <p:spPr>
          <a:xfrm>
            <a:off x="5049000" y="1769040"/>
            <a:ext cx="4328280" cy="2091240"/>
          </a:xfrm>
          <a:prstGeom prst="rect">
            <a:avLst/>
          </a:prstGeom>
        </p:spPr>
        <p:txBody>
          <a:bodyPr lIns="0" rIns="0" tIns="0" bIns="0"/>
          <a:p>
            <a:endParaRPr/>
          </a:p>
        </p:txBody>
      </p:sp>
      <p:sp>
        <p:nvSpPr>
          <p:cNvPr id="60" name="PlaceHolder 4"/>
          <p:cNvSpPr>
            <a:spLocks noGrp="1"/>
          </p:cNvSpPr>
          <p:nvPr>
            <p:ph type="body"/>
          </p:nvPr>
        </p:nvSpPr>
        <p:spPr>
          <a:xfrm>
            <a:off x="5049000" y="4059360"/>
            <a:ext cx="4328280" cy="2091240"/>
          </a:xfrm>
          <a:prstGeom prst="rect">
            <a:avLst/>
          </a:prstGeom>
        </p:spPr>
        <p:txBody>
          <a:bodyPr lIns="0" rIns="0" tIns="0" bIns="0"/>
          <a:p>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62" name="PlaceHolder 2"/>
          <p:cNvSpPr>
            <a:spLocks noGrp="1"/>
          </p:cNvSpPr>
          <p:nvPr>
            <p:ph type="body"/>
          </p:nvPr>
        </p:nvSpPr>
        <p:spPr>
          <a:xfrm>
            <a:off x="504000" y="1769040"/>
            <a:ext cx="4328280" cy="2091240"/>
          </a:xfrm>
          <a:prstGeom prst="rect">
            <a:avLst/>
          </a:prstGeom>
        </p:spPr>
        <p:txBody>
          <a:bodyPr lIns="0" rIns="0" tIns="0" bIns="0"/>
          <a:p>
            <a:endParaRPr/>
          </a:p>
        </p:txBody>
      </p:sp>
      <p:sp>
        <p:nvSpPr>
          <p:cNvPr id="63" name="PlaceHolder 3"/>
          <p:cNvSpPr>
            <a:spLocks noGrp="1"/>
          </p:cNvSpPr>
          <p:nvPr>
            <p:ph type="body"/>
          </p:nvPr>
        </p:nvSpPr>
        <p:spPr>
          <a:xfrm>
            <a:off x="5049000" y="1769040"/>
            <a:ext cx="4328280" cy="2091240"/>
          </a:xfrm>
          <a:prstGeom prst="rect">
            <a:avLst/>
          </a:prstGeom>
        </p:spPr>
        <p:txBody>
          <a:bodyPr lIns="0" rIns="0" tIns="0" bIns="0"/>
          <a:p>
            <a:endParaRPr/>
          </a:p>
        </p:txBody>
      </p:sp>
      <p:sp>
        <p:nvSpPr>
          <p:cNvPr id="64" name="PlaceHolder 4"/>
          <p:cNvSpPr>
            <a:spLocks noGrp="1"/>
          </p:cNvSpPr>
          <p:nvPr>
            <p:ph type="body"/>
          </p:nvPr>
        </p:nvSpPr>
        <p:spPr>
          <a:xfrm>
            <a:off x="504000" y="4059360"/>
            <a:ext cx="8870040" cy="2091240"/>
          </a:xfrm>
          <a:prstGeom prst="rect">
            <a:avLst/>
          </a:prstGeom>
        </p:spPr>
        <p:txBody>
          <a:bodyPr lIns="0" rIns="0" tIns="0" bIns="0"/>
          <a:p>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66" name="PlaceHolder 2"/>
          <p:cNvSpPr>
            <a:spLocks noGrp="1"/>
          </p:cNvSpPr>
          <p:nvPr>
            <p:ph type="body"/>
          </p:nvPr>
        </p:nvSpPr>
        <p:spPr>
          <a:xfrm>
            <a:off x="504000" y="1769040"/>
            <a:ext cx="8870040" cy="2091240"/>
          </a:xfrm>
          <a:prstGeom prst="rect">
            <a:avLst/>
          </a:prstGeom>
        </p:spPr>
        <p:txBody>
          <a:bodyPr lIns="0" rIns="0" tIns="0" bIns="0"/>
          <a:p>
            <a:endParaRPr/>
          </a:p>
        </p:txBody>
      </p:sp>
      <p:sp>
        <p:nvSpPr>
          <p:cNvPr id="67" name="PlaceHolder 3"/>
          <p:cNvSpPr>
            <a:spLocks noGrp="1"/>
          </p:cNvSpPr>
          <p:nvPr>
            <p:ph type="body"/>
          </p:nvPr>
        </p:nvSpPr>
        <p:spPr>
          <a:xfrm>
            <a:off x="504000" y="4059360"/>
            <a:ext cx="8870040" cy="2091240"/>
          </a:xfrm>
          <a:prstGeom prst="rect">
            <a:avLst/>
          </a:prstGeom>
        </p:spPr>
        <p:txBody>
          <a:bodyPr lIns="0" rIns="0" tIns="0" bIns="0"/>
          <a:p>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69" name="PlaceHolder 2"/>
          <p:cNvSpPr>
            <a:spLocks noGrp="1"/>
          </p:cNvSpPr>
          <p:nvPr>
            <p:ph type="body"/>
          </p:nvPr>
        </p:nvSpPr>
        <p:spPr>
          <a:xfrm>
            <a:off x="504000" y="1769040"/>
            <a:ext cx="4328280" cy="2091240"/>
          </a:xfrm>
          <a:prstGeom prst="rect">
            <a:avLst/>
          </a:prstGeom>
        </p:spPr>
        <p:txBody>
          <a:bodyPr lIns="0" rIns="0" tIns="0" bIns="0"/>
          <a:p>
            <a:endParaRPr/>
          </a:p>
        </p:txBody>
      </p:sp>
      <p:sp>
        <p:nvSpPr>
          <p:cNvPr id="70" name="PlaceHolder 3"/>
          <p:cNvSpPr>
            <a:spLocks noGrp="1"/>
          </p:cNvSpPr>
          <p:nvPr>
            <p:ph type="body"/>
          </p:nvPr>
        </p:nvSpPr>
        <p:spPr>
          <a:xfrm>
            <a:off x="5049000" y="1769040"/>
            <a:ext cx="4328280" cy="2091240"/>
          </a:xfrm>
          <a:prstGeom prst="rect">
            <a:avLst/>
          </a:prstGeom>
        </p:spPr>
        <p:txBody>
          <a:bodyPr lIns="0" rIns="0" tIns="0" bIns="0"/>
          <a:p>
            <a:endParaRPr/>
          </a:p>
        </p:txBody>
      </p:sp>
      <p:sp>
        <p:nvSpPr>
          <p:cNvPr id="71" name="PlaceHolder 4"/>
          <p:cNvSpPr>
            <a:spLocks noGrp="1"/>
          </p:cNvSpPr>
          <p:nvPr>
            <p:ph type="body"/>
          </p:nvPr>
        </p:nvSpPr>
        <p:spPr>
          <a:xfrm>
            <a:off x="5049000" y="4059360"/>
            <a:ext cx="4328280" cy="2091240"/>
          </a:xfrm>
          <a:prstGeom prst="rect">
            <a:avLst/>
          </a:prstGeom>
        </p:spPr>
        <p:txBody>
          <a:bodyPr lIns="0" rIns="0" tIns="0" bIns="0"/>
          <a:p>
            <a:endParaRPr/>
          </a:p>
        </p:txBody>
      </p:sp>
      <p:sp>
        <p:nvSpPr>
          <p:cNvPr id="72" name="PlaceHolder 5"/>
          <p:cNvSpPr>
            <a:spLocks noGrp="1"/>
          </p:cNvSpPr>
          <p:nvPr>
            <p:ph type="body"/>
          </p:nvPr>
        </p:nvSpPr>
        <p:spPr>
          <a:xfrm>
            <a:off x="504000" y="4059360"/>
            <a:ext cx="4328280" cy="2091240"/>
          </a:xfrm>
          <a:prstGeom prst="rect">
            <a:avLst/>
          </a:prstGeom>
        </p:spPr>
        <p:txBody>
          <a:bodyPr lIns="0" rIns="0" tIns="0" bIns="0"/>
          <a:p>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74" name="PlaceHolder 2"/>
          <p:cNvSpPr>
            <a:spLocks noGrp="1"/>
          </p:cNvSpPr>
          <p:nvPr>
            <p:ph type="body"/>
          </p:nvPr>
        </p:nvSpPr>
        <p:spPr>
          <a:xfrm>
            <a:off x="504000" y="1769040"/>
            <a:ext cx="8870040" cy="4384440"/>
          </a:xfrm>
          <a:prstGeom prst="rect">
            <a:avLst/>
          </a:prstGeom>
        </p:spPr>
        <p:txBody>
          <a:bodyPr lIns="0" rIns="0" tIns="0" bIns="0"/>
          <a:p>
            <a:endParaRPr/>
          </a:p>
        </p:txBody>
      </p:sp>
      <p:sp>
        <p:nvSpPr>
          <p:cNvPr id="75" name="PlaceHolder 3"/>
          <p:cNvSpPr>
            <a:spLocks noGrp="1"/>
          </p:cNvSpPr>
          <p:nvPr>
            <p:ph type="body"/>
          </p:nvPr>
        </p:nvSpPr>
        <p:spPr>
          <a:xfrm>
            <a:off x="504000" y="1769040"/>
            <a:ext cx="8870040" cy="4384440"/>
          </a:xfrm>
          <a:prstGeom prst="rect">
            <a:avLst/>
          </a:prstGeom>
        </p:spPr>
        <p:txBody>
          <a:bodyPr lIns="0" rIns="0" tIns="0" bIns="0"/>
          <a:p>
            <a:endParaRPr/>
          </a:p>
        </p:txBody>
      </p:sp>
      <p:pic>
        <p:nvPicPr>
          <p:cNvPr id="76" name="" descr=""/>
          <p:cNvPicPr/>
          <p:nvPr/>
        </p:nvPicPr>
        <p:blipFill>
          <a:blip r:embed="rId2"/>
          <a:stretch>
            <a:fillRect/>
          </a:stretch>
        </p:blipFill>
        <p:spPr>
          <a:xfrm>
            <a:off x="2191320" y="1768680"/>
            <a:ext cx="5495040" cy="4384440"/>
          </a:xfrm>
          <a:prstGeom prst="rect">
            <a:avLst/>
          </a:prstGeom>
          <a:ln>
            <a:noFill/>
          </a:ln>
        </p:spPr>
      </p:pic>
      <p:pic>
        <p:nvPicPr>
          <p:cNvPr id="77" name="" descr=""/>
          <p:cNvPicPr/>
          <p:nvPr/>
        </p:nvPicPr>
        <p:blipFill>
          <a:blip r:embed="rId3"/>
          <a:stretch>
            <a:fillRect/>
          </a:stretch>
        </p:blipFill>
        <p:spPr>
          <a:xfrm>
            <a:off x="2191320" y="1768680"/>
            <a:ext cx="5495040" cy="438444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8" name="PlaceHolder 2"/>
          <p:cNvSpPr>
            <a:spLocks noGrp="1"/>
          </p:cNvSpPr>
          <p:nvPr>
            <p:ph type="body"/>
          </p:nvPr>
        </p:nvSpPr>
        <p:spPr>
          <a:xfrm>
            <a:off x="504000" y="1769040"/>
            <a:ext cx="8870040" cy="438444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10" name="PlaceHolder 2"/>
          <p:cNvSpPr>
            <a:spLocks noGrp="1"/>
          </p:cNvSpPr>
          <p:nvPr>
            <p:ph type="body"/>
          </p:nvPr>
        </p:nvSpPr>
        <p:spPr>
          <a:xfrm>
            <a:off x="504000" y="1769040"/>
            <a:ext cx="4328280" cy="4384440"/>
          </a:xfrm>
          <a:prstGeom prst="rect">
            <a:avLst/>
          </a:prstGeom>
        </p:spPr>
        <p:txBody>
          <a:bodyPr lIns="0" rIns="0" tIns="0" bIns="0"/>
          <a:p>
            <a:endParaRPr/>
          </a:p>
        </p:txBody>
      </p:sp>
      <p:sp>
        <p:nvSpPr>
          <p:cNvPr id="11" name="PlaceHolder 3"/>
          <p:cNvSpPr>
            <a:spLocks noGrp="1"/>
          </p:cNvSpPr>
          <p:nvPr>
            <p:ph type="body"/>
          </p:nvPr>
        </p:nvSpPr>
        <p:spPr>
          <a:xfrm>
            <a:off x="5049000" y="1769040"/>
            <a:ext cx="4328280" cy="438444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04000" y="301320"/>
            <a:ext cx="9071640" cy="585216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15" name="PlaceHolder 2"/>
          <p:cNvSpPr>
            <a:spLocks noGrp="1"/>
          </p:cNvSpPr>
          <p:nvPr>
            <p:ph type="body"/>
          </p:nvPr>
        </p:nvSpPr>
        <p:spPr>
          <a:xfrm>
            <a:off x="504000" y="1769040"/>
            <a:ext cx="4328280" cy="2091240"/>
          </a:xfrm>
          <a:prstGeom prst="rect">
            <a:avLst/>
          </a:prstGeom>
        </p:spPr>
        <p:txBody>
          <a:bodyPr lIns="0" rIns="0" tIns="0" bIns="0"/>
          <a:p>
            <a:endParaRPr/>
          </a:p>
        </p:txBody>
      </p:sp>
      <p:sp>
        <p:nvSpPr>
          <p:cNvPr id="16" name="PlaceHolder 3"/>
          <p:cNvSpPr>
            <a:spLocks noGrp="1"/>
          </p:cNvSpPr>
          <p:nvPr>
            <p:ph type="body"/>
          </p:nvPr>
        </p:nvSpPr>
        <p:spPr>
          <a:xfrm>
            <a:off x="504000" y="4059360"/>
            <a:ext cx="4328280" cy="2091240"/>
          </a:xfrm>
          <a:prstGeom prst="rect">
            <a:avLst/>
          </a:prstGeom>
        </p:spPr>
        <p:txBody>
          <a:bodyPr lIns="0" rIns="0" tIns="0" bIns="0"/>
          <a:p>
            <a:endParaRPr/>
          </a:p>
        </p:txBody>
      </p:sp>
      <p:sp>
        <p:nvSpPr>
          <p:cNvPr id="17" name="PlaceHolder 4"/>
          <p:cNvSpPr>
            <a:spLocks noGrp="1"/>
          </p:cNvSpPr>
          <p:nvPr>
            <p:ph type="body"/>
          </p:nvPr>
        </p:nvSpPr>
        <p:spPr>
          <a:xfrm>
            <a:off x="5049000" y="1769040"/>
            <a:ext cx="4328280" cy="438444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19" name="PlaceHolder 2"/>
          <p:cNvSpPr>
            <a:spLocks noGrp="1"/>
          </p:cNvSpPr>
          <p:nvPr>
            <p:ph type="body"/>
          </p:nvPr>
        </p:nvSpPr>
        <p:spPr>
          <a:xfrm>
            <a:off x="504000" y="1769040"/>
            <a:ext cx="4328280" cy="4384440"/>
          </a:xfrm>
          <a:prstGeom prst="rect">
            <a:avLst/>
          </a:prstGeom>
        </p:spPr>
        <p:txBody>
          <a:bodyPr lIns="0" rIns="0" tIns="0" bIns="0"/>
          <a:p>
            <a:endParaRPr/>
          </a:p>
        </p:txBody>
      </p:sp>
      <p:sp>
        <p:nvSpPr>
          <p:cNvPr id="20" name="PlaceHolder 3"/>
          <p:cNvSpPr>
            <a:spLocks noGrp="1"/>
          </p:cNvSpPr>
          <p:nvPr>
            <p:ph type="body"/>
          </p:nvPr>
        </p:nvSpPr>
        <p:spPr>
          <a:xfrm>
            <a:off x="5049000" y="1769040"/>
            <a:ext cx="4328280" cy="2091240"/>
          </a:xfrm>
          <a:prstGeom prst="rect">
            <a:avLst/>
          </a:prstGeom>
        </p:spPr>
        <p:txBody>
          <a:bodyPr lIns="0" rIns="0" tIns="0" bIns="0"/>
          <a:p>
            <a:endParaRPr/>
          </a:p>
        </p:txBody>
      </p:sp>
      <p:sp>
        <p:nvSpPr>
          <p:cNvPr id="21" name="PlaceHolder 4"/>
          <p:cNvSpPr>
            <a:spLocks noGrp="1"/>
          </p:cNvSpPr>
          <p:nvPr>
            <p:ph type="body"/>
          </p:nvPr>
        </p:nvSpPr>
        <p:spPr>
          <a:xfrm>
            <a:off x="5049000" y="4059360"/>
            <a:ext cx="4328280" cy="209124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301320"/>
            <a:ext cx="9071640" cy="1262520"/>
          </a:xfrm>
          <a:prstGeom prst="rect">
            <a:avLst/>
          </a:prstGeom>
        </p:spPr>
        <p:txBody>
          <a:bodyPr lIns="0" rIns="0" tIns="0" bIns="0" anchor="ctr"/>
          <a:p>
            <a:pPr algn="ctr"/>
            <a:endParaRPr/>
          </a:p>
        </p:txBody>
      </p:sp>
      <p:sp>
        <p:nvSpPr>
          <p:cNvPr id="23" name="PlaceHolder 2"/>
          <p:cNvSpPr>
            <a:spLocks noGrp="1"/>
          </p:cNvSpPr>
          <p:nvPr>
            <p:ph type="body"/>
          </p:nvPr>
        </p:nvSpPr>
        <p:spPr>
          <a:xfrm>
            <a:off x="504000" y="1769040"/>
            <a:ext cx="4328280" cy="2091240"/>
          </a:xfrm>
          <a:prstGeom prst="rect">
            <a:avLst/>
          </a:prstGeom>
        </p:spPr>
        <p:txBody>
          <a:bodyPr lIns="0" rIns="0" tIns="0" bIns="0"/>
          <a:p>
            <a:endParaRPr/>
          </a:p>
        </p:txBody>
      </p:sp>
      <p:sp>
        <p:nvSpPr>
          <p:cNvPr id="24" name="PlaceHolder 3"/>
          <p:cNvSpPr>
            <a:spLocks noGrp="1"/>
          </p:cNvSpPr>
          <p:nvPr>
            <p:ph type="body"/>
          </p:nvPr>
        </p:nvSpPr>
        <p:spPr>
          <a:xfrm>
            <a:off x="5049000" y="1769040"/>
            <a:ext cx="4328280" cy="2091240"/>
          </a:xfrm>
          <a:prstGeom prst="rect">
            <a:avLst/>
          </a:prstGeom>
        </p:spPr>
        <p:txBody>
          <a:bodyPr lIns="0" rIns="0" tIns="0" bIns="0"/>
          <a:p>
            <a:endParaRPr/>
          </a:p>
        </p:txBody>
      </p:sp>
      <p:sp>
        <p:nvSpPr>
          <p:cNvPr id="25" name="PlaceHolder 4"/>
          <p:cNvSpPr>
            <a:spLocks noGrp="1"/>
          </p:cNvSpPr>
          <p:nvPr>
            <p:ph type="body"/>
          </p:nvPr>
        </p:nvSpPr>
        <p:spPr>
          <a:xfrm>
            <a:off x="504000" y="4059360"/>
            <a:ext cx="8870040" cy="209124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301320"/>
            <a:ext cx="9071640" cy="1262160"/>
          </a:xfrm>
          <a:prstGeom prst="rect">
            <a:avLst/>
          </a:prstGeom>
        </p:spPr>
        <p:txBody>
          <a:bodyPr lIns="0" rIns="0" tIns="0" bIns="0" anchor="ctr"/>
          <a:p>
            <a:pPr algn="ctr"/>
            <a:r>
              <a:rPr lang="fr-FR" sz="4400">
                <a:latin typeface="Arial"/>
              </a:rPr>
              <a:t>Click to edit the title text format</a:t>
            </a:r>
            <a:endParaRPr/>
          </a:p>
        </p:txBody>
      </p:sp>
      <p:sp>
        <p:nvSpPr>
          <p:cNvPr id="1" name="PlaceHolder 2"/>
          <p:cNvSpPr>
            <a:spLocks noGrp="1"/>
          </p:cNvSpPr>
          <p:nvPr>
            <p:ph type="body"/>
          </p:nvPr>
        </p:nvSpPr>
        <p:spPr>
          <a:xfrm>
            <a:off x="504000" y="1769040"/>
            <a:ext cx="8870040" cy="4384440"/>
          </a:xfrm>
          <a:prstGeom prst="rect">
            <a:avLst/>
          </a:prstGeom>
        </p:spPr>
        <p:txBody>
          <a:bodyPr lIns="0" rIns="0" tIns="0" bIns="0"/>
          <a:p>
            <a:pPr>
              <a:buSzPct val="45000"/>
              <a:buFont typeface="StarSymbol"/>
              <a:buChar char=""/>
            </a:pPr>
            <a:r>
              <a:rPr lang="fr-FR" sz="3200">
                <a:latin typeface="Arial"/>
              </a:rPr>
              <a:t>Click to edit the outline text format</a:t>
            </a:r>
            <a:endParaRPr/>
          </a:p>
          <a:p>
            <a:pPr lvl="1">
              <a:buSzPct val="75000"/>
              <a:buFont typeface="StarSymbol"/>
              <a:buChar char=""/>
            </a:pPr>
            <a:r>
              <a:rPr lang="fr-FR" sz="2800">
                <a:latin typeface="Arial"/>
              </a:rPr>
              <a:t>Second Outline Level</a:t>
            </a:r>
            <a:endParaRPr/>
          </a:p>
          <a:p>
            <a:pPr lvl="2">
              <a:buSzPct val="45000"/>
              <a:buFont typeface="StarSymbol"/>
              <a:buChar char=""/>
            </a:pPr>
            <a:r>
              <a:rPr lang="fr-FR" sz="2400">
                <a:latin typeface="Arial"/>
              </a:rPr>
              <a:t>Third Outline Level</a:t>
            </a:r>
            <a:endParaRPr/>
          </a:p>
          <a:p>
            <a:pPr lvl="3">
              <a:buSzPct val="75000"/>
              <a:buFont typeface="StarSymbol"/>
              <a:buChar char=""/>
            </a:pPr>
            <a:r>
              <a:rPr lang="fr-FR" sz="2000">
                <a:latin typeface="Arial"/>
              </a:rPr>
              <a:t>Fourth Outline Level</a:t>
            </a:r>
            <a:endParaRPr/>
          </a:p>
          <a:p>
            <a:pPr lvl="4">
              <a:buSzPct val="45000"/>
              <a:buFont typeface="StarSymbol"/>
              <a:buChar char=""/>
            </a:pPr>
            <a:r>
              <a:rPr lang="fr-FR" sz="2000">
                <a:latin typeface="Arial"/>
              </a:rPr>
              <a:t>Fifth Outline Level</a:t>
            </a:r>
            <a:endParaRPr/>
          </a:p>
          <a:p>
            <a:pPr lvl="5">
              <a:buSzPct val="45000"/>
              <a:buFont typeface="StarSymbol"/>
              <a:buChar char=""/>
            </a:pPr>
            <a:r>
              <a:rPr lang="fr-FR" sz="2000">
                <a:latin typeface="Arial"/>
              </a:rPr>
              <a:t>Sixth Outline Level</a:t>
            </a:r>
            <a:endParaRPr/>
          </a:p>
          <a:p>
            <a:pPr lvl="6">
              <a:buSzPct val="45000"/>
              <a:buFont typeface="StarSymbol"/>
              <a:buChar char=""/>
            </a:pPr>
            <a:r>
              <a:rPr lang="fr-FR" sz="2000">
                <a:latin typeface="Arial"/>
              </a:rPr>
              <a:t>Seventh Outline Level</a:t>
            </a:r>
            <a:endParaRPr/>
          </a:p>
        </p:txBody>
      </p:sp>
      <p:sp>
        <p:nvSpPr>
          <p:cNvPr id="2" name="PlaceHolder 3"/>
          <p:cNvSpPr>
            <a:spLocks noGrp="1"/>
          </p:cNvSpPr>
          <p:nvPr>
            <p:ph type="dt"/>
          </p:nvPr>
        </p:nvSpPr>
        <p:spPr>
          <a:xfrm>
            <a:off x="504000" y="6887160"/>
            <a:ext cx="2348280" cy="521280"/>
          </a:xfrm>
          <a:prstGeom prst="rect">
            <a:avLst/>
          </a:prstGeom>
        </p:spPr>
        <p:txBody>
          <a:bodyPr lIns="0" rIns="0" tIns="0" bIns="0"/>
          <a:p>
            <a:r>
              <a:rPr lang="fr-FR" sz="1400">
                <a:latin typeface="Times New Roman"/>
              </a:rPr>
              <a:t>&lt;date/time&gt;</a:t>
            </a:r>
            <a:endParaRPr/>
          </a:p>
        </p:txBody>
      </p:sp>
      <p:sp>
        <p:nvSpPr>
          <p:cNvPr id="3" name="PlaceHolder 4"/>
          <p:cNvSpPr>
            <a:spLocks noGrp="1"/>
          </p:cNvSpPr>
          <p:nvPr>
            <p:ph type="ftr"/>
          </p:nvPr>
        </p:nvSpPr>
        <p:spPr>
          <a:xfrm>
            <a:off x="3447360" y="6887160"/>
            <a:ext cx="3195000" cy="521280"/>
          </a:xfrm>
          <a:prstGeom prst="rect">
            <a:avLst/>
          </a:prstGeom>
        </p:spPr>
        <p:txBody>
          <a:bodyPr lIns="0" rIns="0" tIns="0" bIns="0"/>
          <a:p>
            <a:pPr algn="ctr"/>
            <a:r>
              <a:rPr lang="fr-FR" sz="1400">
                <a:latin typeface="Times New Roman"/>
              </a:rPr>
              <a:t>&lt;footer&gt;</a:t>
            </a:r>
            <a:endParaRPr/>
          </a:p>
        </p:txBody>
      </p:sp>
      <p:sp>
        <p:nvSpPr>
          <p:cNvPr id="4" name="PlaceHolder 5"/>
          <p:cNvSpPr>
            <a:spLocks noGrp="1"/>
          </p:cNvSpPr>
          <p:nvPr>
            <p:ph type="sldNum"/>
          </p:nvPr>
        </p:nvSpPr>
        <p:spPr>
          <a:xfrm>
            <a:off x="7227000" y="6887160"/>
            <a:ext cx="2348280" cy="521280"/>
          </a:xfrm>
          <a:prstGeom prst="rect">
            <a:avLst/>
          </a:prstGeom>
        </p:spPr>
        <p:txBody>
          <a:bodyPr lIns="0" rIns="0" tIns="0" bIns="0"/>
          <a:p>
            <a:pPr algn="r"/>
            <a:fld id="{A23E4894-3CA2-44AC-BB65-3C7F484D35B8}" type="slidenum">
              <a:rPr lang="fr-FR" sz="1400">
                <a:latin typeface="Times New Roman"/>
              </a:rPr>
              <a:t>&lt;number&gt;</a:t>
            </a:fld>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503640" y="301320"/>
            <a:ext cx="9072000" cy="1262520"/>
          </a:xfrm>
          <a:prstGeom prst="rect">
            <a:avLst/>
          </a:prstGeom>
        </p:spPr>
        <p:txBody>
          <a:bodyPr lIns="0" rIns="0" tIns="0" bIns="0" anchor="ctr"/>
          <a:p>
            <a:r>
              <a:rPr b="1" lang="fr-FR" sz="4120">
                <a:latin typeface="Arial"/>
              </a:rPr>
              <a:t>Click to edit the title text format</a:t>
            </a:r>
            <a:endParaRPr/>
          </a:p>
        </p:txBody>
      </p:sp>
      <p:sp>
        <p:nvSpPr>
          <p:cNvPr id="40" name="PlaceHolder 2"/>
          <p:cNvSpPr>
            <a:spLocks noGrp="1"/>
          </p:cNvSpPr>
          <p:nvPr>
            <p:ph type="body"/>
          </p:nvPr>
        </p:nvSpPr>
        <p:spPr>
          <a:xfrm>
            <a:off x="503640" y="1768680"/>
            <a:ext cx="8870040" cy="4384440"/>
          </a:xfrm>
          <a:prstGeom prst="rect">
            <a:avLst/>
          </a:prstGeom>
        </p:spPr>
        <p:txBody>
          <a:bodyPr lIns="0" rIns="0" tIns="0" bIns="0"/>
          <a:p>
            <a:pPr/>
            <a:r>
              <a:rPr lang="fr-FR" sz="2190">
                <a:latin typeface="Arial"/>
              </a:rPr>
              <a:t>Click to edit the outline text format</a:t>
            </a:r>
            <a:endParaRPr/>
          </a:p>
          <a:p>
            <a:pPr lvl="1">
              <a:buFont typeface="Times New Roman"/>
              <a:buChar char="–"/>
            </a:pPr>
            <a:r>
              <a:rPr lang="fr-FR" sz="2050">
                <a:latin typeface="Arial"/>
              </a:rPr>
              <a:t>Second Outline Level</a:t>
            </a:r>
            <a:endParaRPr/>
          </a:p>
          <a:p>
            <a:pPr lvl="2">
              <a:buFont typeface="Times New Roman"/>
              <a:buChar char="•"/>
            </a:pPr>
            <a:r>
              <a:rPr lang="fr-FR" sz="1890">
                <a:latin typeface="Arial"/>
              </a:rPr>
              <a:t>Third Outline Level</a:t>
            </a:r>
            <a:endParaRPr/>
          </a:p>
          <a:p>
            <a:pPr lvl="3">
              <a:buFont typeface="Times New Roman"/>
              <a:buChar char="–"/>
            </a:pPr>
            <a:r>
              <a:rPr lang="fr-FR" sz="1570">
                <a:latin typeface="Arial"/>
              </a:rPr>
              <a:t>Fourth Outline Level</a:t>
            </a:r>
            <a:endParaRPr/>
          </a:p>
          <a:p>
            <a:pPr lvl="4">
              <a:buFont typeface="Times New Roman"/>
              <a:buChar char="»"/>
            </a:pPr>
            <a:r>
              <a:rPr lang="fr-FR" sz="1570">
                <a:latin typeface="Arial"/>
              </a:rPr>
              <a:t>Fifth Outline Level</a:t>
            </a:r>
            <a:endParaRPr/>
          </a:p>
          <a:p>
            <a:pPr lvl="5">
              <a:buFont typeface="Times New Roman"/>
              <a:buChar char="»"/>
            </a:pPr>
            <a:r>
              <a:rPr lang="fr-FR" sz="1570">
                <a:latin typeface="Arial"/>
              </a:rPr>
              <a:t>Sixth Outline Level</a:t>
            </a:r>
            <a:endParaRPr/>
          </a:p>
          <a:p>
            <a:pPr lvl="6">
              <a:buFont typeface="Times New Roman"/>
              <a:buChar char="»"/>
            </a:pPr>
            <a:r>
              <a:rPr lang="fr-FR" sz="1570">
                <a:latin typeface="Arial"/>
              </a:rPr>
              <a:t>Seventh Outline Level</a:t>
            </a:r>
            <a:endParaRPr/>
          </a:p>
        </p:txBody>
      </p:sp>
      <p:sp>
        <p:nvSpPr>
          <p:cNvPr id="41" name="PlaceHolder 3"/>
          <p:cNvSpPr>
            <a:spLocks noGrp="1"/>
          </p:cNvSpPr>
          <p:nvPr>
            <p:ph type="dt"/>
          </p:nvPr>
        </p:nvSpPr>
        <p:spPr>
          <a:xfrm>
            <a:off x="503640" y="6886800"/>
            <a:ext cx="2348280" cy="521640"/>
          </a:xfrm>
          <a:prstGeom prst="rect">
            <a:avLst/>
          </a:prstGeom>
        </p:spPr>
        <p:txBody>
          <a:bodyPr lIns="0" rIns="0" tIns="0" bIns="0"/>
          <a:p>
            <a:r>
              <a:rPr lang="fr-FR" sz="1400">
                <a:latin typeface="Times New Roman"/>
              </a:rPr>
              <a:t>&lt;date/time&gt;</a:t>
            </a:r>
            <a:endParaRPr/>
          </a:p>
        </p:txBody>
      </p:sp>
      <p:sp>
        <p:nvSpPr>
          <p:cNvPr id="42" name="PlaceHolder 4"/>
          <p:cNvSpPr>
            <a:spLocks noGrp="1"/>
          </p:cNvSpPr>
          <p:nvPr>
            <p:ph type="ftr"/>
          </p:nvPr>
        </p:nvSpPr>
        <p:spPr>
          <a:xfrm>
            <a:off x="3447000" y="6886800"/>
            <a:ext cx="3195000" cy="521640"/>
          </a:xfrm>
          <a:prstGeom prst="rect">
            <a:avLst/>
          </a:prstGeom>
        </p:spPr>
        <p:txBody>
          <a:bodyPr lIns="0" rIns="0" tIns="0" bIns="0"/>
          <a:p>
            <a:pPr algn="ctr"/>
            <a:r>
              <a:rPr lang="fr-FR" sz="1400">
                <a:latin typeface="Times New Roman"/>
              </a:rPr>
              <a:t>&lt;footer&gt;</a:t>
            </a:r>
            <a:endParaRPr/>
          </a:p>
        </p:txBody>
      </p:sp>
      <p:sp>
        <p:nvSpPr>
          <p:cNvPr id="43" name="PlaceHolder 5"/>
          <p:cNvSpPr>
            <a:spLocks noGrp="1"/>
          </p:cNvSpPr>
          <p:nvPr>
            <p:ph type="sldNum"/>
          </p:nvPr>
        </p:nvSpPr>
        <p:spPr>
          <a:xfrm>
            <a:off x="7227000" y="6886800"/>
            <a:ext cx="2348280" cy="521640"/>
          </a:xfrm>
          <a:prstGeom prst="rect">
            <a:avLst/>
          </a:prstGeom>
        </p:spPr>
        <p:txBody>
          <a:bodyPr lIns="0" rIns="0" tIns="0" bIns="0"/>
          <a:p>
            <a:pPr algn="r"/>
            <a:fld id="{5680F610-E4EB-4B74-8D88-F84C410A1AA1}" type="slidenum">
              <a:rPr lang="fr-FR" sz="1400">
                <a:latin typeface="Times New Roman"/>
              </a:rPr>
              <a:t>&lt;number&gt;</a:t>
            </a:fld>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image" Target="../media/image7.gif"/><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54.png"/><Relationship Id="rId2"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55.png"/><Relationship Id="rId2" Type="http://schemas.openxmlformats.org/officeDocument/2006/relationships/image" Target="../media/image56.png"/><Relationship Id="rId3" Type="http://schemas.openxmlformats.org/officeDocument/2006/relationships/image" Target="../media/image57.png"/><Relationship Id="rId4"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image" Target="../media/image58.png"/><Relationship Id="rId2" Type="http://schemas.openxmlformats.org/officeDocument/2006/relationships/image" Target="../media/image59.png"/><Relationship Id="rId3" Type="http://schemas.openxmlformats.org/officeDocument/2006/relationships/image" Target="../media/image60.png"/><Relationship Id="rId4"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3.xml"/><Relationship Id="rId4"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63.png"/><Relationship Id="rId2"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64.png"/><Relationship Id="rId2"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image" Target="../media/image65.png"/><Relationship Id="rId2"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image" Target="../media/image66.png"/><Relationship Id="rId2"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image" Target="../media/image67.gif"/><Relationship Id="rId2" Type="http://schemas.openxmlformats.org/officeDocument/2006/relationships/image" Target="../media/image68.gif"/><Relationship Id="rId3"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10.gif"/><Relationship Id="rId2" Type="http://schemas.openxmlformats.org/officeDocument/2006/relationships/image" Target="../media/image11.gif"/><Relationship Id="rId3" Type="http://schemas.openxmlformats.org/officeDocument/2006/relationships/image" Target="../media/image12.gif"/><Relationship Id="rId4" Type="http://schemas.openxmlformats.org/officeDocument/2006/relationships/image" Target="../media/image13.gif"/><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8" Type="http://schemas.openxmlformats.org/officeDocument/2006/relationships/image" Target="../media/image17.png"/><Relationship Id="rId9"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image" Target="../media/image18.gif"/><Relationship Id="rId2" Type="http://schemas.openxmlformats.org/officeDocument/2006/relationships/image" Target="../media/image19.gif"/><Relationship Id="rId3" Type="http://schemas.openxmlformats.org/officeDocument/2006/relationships/image" Target="../media/image20.gif"/><Relationship Id="rId4" Type="http://schemas.openxmlformats.org/officeDocument/2006/relationships/image" Target="../media/image21.gif"/><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 Id="rId9"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image" Target="../media/image26.gif"/><Relationship Id="rId2" Type="http://schemas.openxmlformats.org/officeDocument/2006/relationships/image" Target="../media/image27.gif"/><Relationship Id="rId3" Type="http://schemas.openxmlformats.org/officeDocument/2006/relationships/image" Target="../media/image28.gif"/><Relationship Id="rId4" Type="http://schemas.openxmlformats.org/officeDocument/2006/relationships/image" Target="../media/image29.gif"/><Relationship Id="rId5" Type="http://schemas.openxmlformats.org/officeDocument/2006/relationships/image" Target="../media/image30.gif"/><Relationship Id="rId6" Type="http://schemas.openxmlformats.org/officeDocument/2006/relationships/image" Target="../media/image31.gif"/><Relationship Id="rId7" Type="http://schemas.openxmlformats.org/officeDocument/2006/relationships/image" Target="../media/image32.png"/><Relationship Id="rId8" Type="http://schemas.openxmlformats.org/officeDocument/2006/relationships/image" Target="../media/image33.png"/><Relationship Id="rId9" Type="http://schemas.openxmlformats.org/officeDocument/2006/relationships/image" Target="../media/image34.png"/><Relationship Id="rId10" Type="http://schemas.openxmlformats.org/officeDocument/2006/relationships/image" Target="../media/image35.png"/><Relationship Id="rId1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36.gif"/><Relationship Id="rId2" Type="http://schemas.openxmlformats.org/officeDocument/2006/relationships/image" Target="../media/image37.gif"/><Relationship Id="rId3" Type="http://schemas.openxmlformats.org/officeDocument/2006/relationships/image" Target="../media/image38.gif"/><Relationship Id="rId4" Type="http://schemas.openxmlformats.org/officeDocument/2006/relationships/image" Target="../media/image39.gif"/><Relationship Id="rId5" Type="http://schemas.openxmlformats.org/officeDocument/2006/relationships/image" Target="../media/image40.gif"/><Relationship Id="rId6" Type="http://schemas.openxmlformats.org/officeDocument/2006/relationships/image" Target="../media/image41.gif"/><Relationship Id="rId7" Type="http://schemas.openxmlformats.org/officeDocument/2006/relationships/image" Target="../media/image42.gif"/><Relationship Id="rId8" Type="http://schemas.openxmlformats.org/officeDocument/2006/relationships/image" Target="../media/image43.gif"/><Relationship Id="rId9" Type="http://schemas.openxmlformats.org/officeDocument/2006/relationships/image" Target="../media/image44.gif"/><Relationship Id="rId10" Type="http://schemas.openxmlformats.org/officeDocument/2006/relationships/image" Target="../media/image45.gif"/><Relationship Id="rId11" Type="http://schemas.openxmlformats.org/officeDocument/2006/relationships/image" Target="../media/image46.gif"/><Relationship Id="rId12" Type="http://schemas.openxmlformats.org/officeDocument/2006/relationships/image" Target="../media/image47.gif"/><Relationship Id="rId13" Type="http://schemas.openxmlformats.org/officeDocument/2006/relationships/image" Target="../media/image48.png"/><Relationship Id="rId14" Type="http://schemas.openxmlformats.org/officeDocument/2006/relationships/image" Target="../media/image49.png"/><Relationship Id="rId15" Type="http://schemas.openxmlformats.org/officeDocument/2006/relationships/image" Target="../media/image50.png"/><Relationship Id="rId16"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51.gif"/><Relationship Id="rId2" Type="http://schemas.openxmlformats.org/officeDocument/2006/relationships/image" Target="../media/image52.gif"/><Relationship Id="rId3"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53.png"/><Relationship Id="rId2"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3" name="TextShape 1"/>
          <p:cNvSpPr txBox="1"/>
          <p:nvPr/>
        </p:nvSpPr>
        <p:spPr>
          <a:xfrm>
            <a:off x="576000" y="1440000"/>
            <a:ext cx="9144000" cy="2032920"/>
          </a:xfrm>
          <a:prstGeom prst="rect">
            <a:avLst/>
          </a:prstGeom>
        </p:spPr>
        <p:txBody>
          <a:bodyPr lIns="0" rIns="0" tIns="0" bIns="0" anchor="ctr"/>
          <a:p>
            <a:pPr algn="ctr">
              <a:lnSpc>
                <a:spcPct val="100000"/>
              </a:lnSpc>
            </a:pPr>
            <a:r>
              <a:rPr b="1" lang="fr-FR" sz="2600">
                <a:solidFill>
                  <a:srgbClr val="000080"/>
                </a:solidFill>
                <a:latin typeface="Comic Sans MS"/>
              </a:rPr>
              <a:t> </a:t>
            </a:r>
            <a:r>
              <a:rPr b="1" lang="fr-FR" sz="2600">
                <a:solidFill>
                  <a:srgbClr val="000080"/>
                </a:solidFill>
                <a:latin typeface="Comic Sans MS"/>
              </a:rPr>
              <a:t>Multi-level modeling, simulation for optimizing vaccination policies </a:t>
            </a:r>
            <a:endParaRPr/>
          </a:p>
        </p:txBody>
      </p:sp>
      <p:pic>
        <p:nvPicPr>
          <p:cNvPr id="84" name="" descr=""/>
          <p:cNvPicPr/>
          <p:nvPr/>
        </p:nvPicPr>
        <p:blipFill>
          <a:blip r:embed="rId1"/>
          <a:stretch>
            <a:fillRect/>
          </a:stretch>
        </p:blipFill>
        <p:spPr>
          <a:xfrm>
            <a:off x="8280000" y="36000"/>
            <a:ext cx="1706040" cy="1512000"/>
          </a:xfrm>
          <a:prstGeom prst="rect">
            <a:avLst/>
          </a:prstGeom>
          <a:ln>
            <a:noFill/>
          </a:ln>
        </p:spPr>
      </p:pic>
      <p:pic>
        <p:nvPicPr>
          <p:cNvPr id="85" name="" descr=""/>
          <p:cNvPicPr/>
          <p:nvPr/>
        </p:nvPicPr>
        <p:blipFill>
          <a:blip r:embed="rId2"/>
          <a:stretch>
            <a:fillRect/>
          </a:stretch>
        </p:blipFill>
        <p:spPr>
          <a:xfrm>
            <a:off x="5833440" y="16200"/>
            <a:ext cx="2374560" cy="1315080"/>
          </a:xfrm>
          <a:prstGeom prst="rect">
            <a:avLst/>
          </a:prstGeom>
          <a:ln>
            <a:noFill/>
          </a:ln>
        </p:spPr>
      </p:pic>
      <p:pic>
        <p:nvPicPr>
          <p:cNvPr id="86" name="" descr=""/>
          <p:cNvPicPr/>
          <p:nvPr/>
        </p:nvPicPr>
        <p:blipFill>
          <a:blip r:embed="rId3"/>
          <a:stretch>
            <a:fillRect/>
          </a:stretch>
        </p:blipFill>
        <p:spPr>
          <a:xfrm>
            <a:off x="36000" y="36000"/>
            <a:ext cx="1800000" cy="1224000"/>
          </a:xfrm>
          <a:prstGeom prst="rect">
            <a:avLst/>
          </a:prstGeom>
          <a:ln>
            <a:noFill/>
          </a:ln>
        </p:spPr>
      </p:pic>
      <p:pic>
        <p:nvPicPr>
          <p:cNvPr id="87" name="" descr=""/>
          <p:cNvPicPr/>
          <p:nvPr/>
        </p:nvPicPr>
        <p:blipFill>
          <a:blip r:embed="rId4"/>
          <a:stretch>
            <a:fillRect/>
          </a:stretch>
        </p:blipFill>
        <p:spPr>
          <a:xfrm rot="20400">
            <a:off x="3855240" y="42480"/>
            <a:ext cx="2213640" cy="1210320"/>
          </a:xfrm>
          <a:prstGeom prst="rect">
            <a:avLst/>
          </a:prstGeom>
          <a:ln>
            <a:noFill/>
          </a:ln>
        </p:spPr>
      </p:pic>
      <p:pic>
        <p:nvPicPr>
          <p:cNvPr id="88" name="" descr=""/>
          <p:cNvPicPr/>
          <p:nvPr/>
        </p:nvPicPr>
        <p:blipFill>
          <a:blip r:embed="rId5"/>
          <a:stretch>
            <a:fillRect/>
          </a:stretch>
        </p:blipFill>
        <p:spPr>
          <a:xfrm>
            <a:off x="1836000" y="36000"/>
            <a:ext cx="2016000" cy="1152000"/>
          </a:xfrm>
          <a:prstGeom prst="rect">
            <a:avLst/>
          </a:prstGeom>
          <a:ln>
            <a:noFill/>
          </a:ln>
        </p:spPr>
      </p:pic>
      <p:sp>
        <p:nvSpPr>
          <p:cNvPr id="89" name="CustomShape 2"/>
          <p:cNvSpPr/>
          <p:nvPr/>
        </p:nvSpPr>
        <p:spPr>
          <a:xfrm>
            <a:off x="3024000" y="3349080"/>
            <a:ext cx="6840000" cy="3850920"/>
          </a:xfrm>
          <a:prstGeom prst="rect">
            <a:avLst/>
          </a:prstGeom>
          <a:noFill/>
          <a:ln>
            <a:noFill/>
          </a:ln>
        </p:spPr>
        <p:txBody>
          <a:bodyPr lIns="121680" rIns="121680" tIns="60840" bIns="60840"/>
          <a:p>
            <a:pPr>
              <a:lnSpc>
                <a:spcPct val="100000"/>
              </a:lnSpc>
            </a:pPr>
            <a:r>
              <a:rPr b="1" lang="fr-FR" sz="1500">
                <a:solidFill>
                  <a:srgbClr val="010000"/>
                </a:solidFill>
                <a:latin typeface="Comic Sans MS"/>
                <a:ea typeface="MS PGothic"/>
              </a:rPr>
              <a:t>Phd: </a:t>
            </a:r>
            <a:r>
              <a:rPr lang="fr-FR" sz="1500">
                <a:solidFill>
                  <a:srgbClr val="010000"/>
                </a:solidFill>
                <a:latin typeface="Comic Sans MS"/>
                <a:ea typeface="MS PGothic"/>
              </a:rPr>
              <a:t>TRAN Thi Cam Gian</a:t>
            </a:r>
            <a:r>
              <a:rPr lang="fr-FR" sz="1500">
                <a:solidFill>
                  <a:srgbClr val="000000"/>
                </a:solidFill>
                <a:latin typeface="Comic Sans MS"/>
                <a:ea typeface="MS PGothic"/>
              </a:rPr>
              <a:t>g</a:t>
            </a:r>
            <a:endParaRPr/>
          </a:p>
          <a:p>
            <a:pPr>
              <a:lnSpc>
                <a:spcPct val="100000"/>
              </a:lnSpc>
            </a:pPr>
            <a:r>
              <a:rPr b="1" lang="fr-FR" sz="1500">
                <a:solidFill>
                  <a:srgbClr val="010000"/>
                </a:solidFill>
                <a:latin typeface="Comic Sans MS"/>
                <a:ea typeface="MS PGothic"/>
              </a:rPr>
              <a:t>Directors :</a:t>
            </a:r>
            <a:r>
              <a:rPr lang="fr-FR" sz="1500">
                <a:solidFill>
                  <a:srgbClr val="010000"/>
                </a:solidFill>
                <a:latin typeface="Comic Sans MS"/>
                <a:ea typeface="MS PGothic"/>
              </a:rPr>
              <a:t> Yann CHEVALEYRE, Marc CHOISY</a:t>
            </a:r>
            <a:endParaRPr/>
          </a:p>
          <a:p>
            <a:pPr>
              <a:lnSpc>
                <a:spcPct val="100000"/>
              </a:lnSpc>
            </a:pPr>
            <a:r>
              <a:rPr lang="fr-FR" sz="1500">
                <a:solidFill>
                  <a:srgbClr val="010000"/>
                </a:solidFill>
                <a:latin typeface="Comic Sans MS"/>
                <a:ea typeface="MS PGothic"/>
              </a:rPr>
              <a:t>VU Dinh Thiem, Jean-Daniel ZUCKER</a:t>
            </a:r>
            <a:endParaRPr/>
          </a:p>
          <a:p>
            <a:pPr>
              <a:lnSpc>
                <a:spcPct val="100000"/>
              </a:lnSpc>
            </a:pPr>
            <a:r>
              <a:rPr b="1" lang="fr-FR" sz="1500">
                <a:solidFill>
                  <a:srgbClr val="010000"/>
                </a:solidFill>
                <a:latin typeface="Comic Sans MS"/>
                <a:ea typeface="MS PGothic"/>
              </a:rPr>
              <a:t>Doctoral School : EDITE 130,</a:t>
            </a:r>
            <a:r>
              <a:rPr lang="fr-FR" sz="1500">
                <a:solidFill>
                  <a:srgbClr val="010000"/>
                </a:solidFill>
                <a:latin typeface="Comic Sans MS"/>
                <a:ea typeface="MS PGothic"/>
              </a:rPr>
              <a:t>Université Pierre et Marie CURIE</a:t>
            </a:r>
            <a:endParaRPr/>
          </a:p>
          <a:p>
            <a:pPr>
              <a:lnSpc>
                <a:spcPct val="100000"/>
              </a:lnSpc>
            </a:pPr>
            <a:r>
              <a:rPr b="1" lang="fr-FR" sz="1500">
                <a:solidFill>
                  <a:srgbClr val="010000"/>
                </a:solidFill>
                <a:latin typeface="Comic Sans MS"/>
                <a:ea typeface="MS PGothic"/>
              </a:rPr>
              <a:t>Commencement day : </a:t>
            </a:r>
            <a:r>
              <a:rPr lang="fr-FR" sz="1500">
                <a:solidFill>
                  <a:srgbClr val="010000"/>
                </a:solidFill>
                <a:latin typeface="Comic Sans MS"/>
                <a:ea typeface="MS PGothic"/>
              </a:rPr>
              <a:t>01/10/2012</a:t>
            </a:r>
            <a:endParaRPr/>
          </a:p>
          <a:p>
            <a:pPr>
              <a:lnSpc>
                <a:spcPct val="100000"/>
              </a:lnSpc>
            </a:pPr>
            <a:r>
              <a:rPr b="1" lang="fr-FR" sz="1500">
                <a:solidFill>
                  <a:srgbClr val="010000"/>
                </a:solidFill>
                <a:latin typeface="Comic Sans MS"/>
                <a:ea typeface="MS PGothic"/>
              </a:rPr>
              <a:t>Cotutelle scholarship</a:t>
            </a:r>
            <a:r>
              <a:rPr lang="fr-FR" sz="1500">
                <a:solidFill>
                  <a:srgbClr val="010000"/>
                </a:solidFill>
                <a:latin typeface="Comic Sans MS"/>
                <a:ea typeface="MS PGothic"/>
              </a:rPr>
              <a:t> : UPMC/NIHE</a:t>
            </a:r>
            <a:endParaRPr/>
          </a:p>
          <a:p>
            <a:pPr>
              <a:lnSpc>
                <a:spcPct val="100000"/>
              </a:lnSpc>
            </a:pPr>
            <a:r>
              <a:rPr b="1" lang="fr-FR" sz="1500">
                <a:solidFill>
                  <a:srgbClr val="010000"/>
                </a:solidFill>
                <a:latin typeface="Comic Sans MS"/>
                <a:ea typeface="MS PGothic"/>
              </a:rPr>
              <a:t>Funding: </a:t>
            </a:r>
            <a:r>
              <a:rPr lang="fr-FR" sz="1500">
                <a:solidFill>
                  <a:srgbClr val="010000"/>
                </a:solidFill>
                <a:latin typeface="Comic Sans MS"/>
                <a:ea typeface="MS PGothic"/>
              </a:rPr>
              <a:t>PDI MSI</a:t>
            </a:r>
            <a:r>
              <a:rPr b="1" lang="fr-FR" sz="1500">
                <a:solidFill>
                  <a:srgbClr val="010000"/>
                </a:solidFill>
                <a:latin typeface="Comic Sans MS"/>
                <a:ea typeface="MS PGothic"/>
              </a:rPr>
              <a:t>, UPMC/IRD</a:t>
            </a:r>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43" name="TextShape 1"/>
          <p:cNvSpPr txBox="1"/>
          <p:nvPr/>
        </p:nvSpPr>
        <p:spPr>
          <a:xfrm>
            <a:off x="504000" y="79200"/>
            <a:ext cx="9071640" cy="1262160"/>
          </a:xfrm>
          <a:prstGeom prst="rect">
            <a:avLst/>
          </a:prstGeom>
        </p:spPr>
        <p:txBody>
          <a:bodyPr lIns="0" rIns="0" tIns="0" bIns="0" anchor="ctr"/>
          <a:p>
            <a:pPr algn="ctr"/>
            <a:r>
              <a:rPr lang="fr-FR" sz="2600">
                <a:latin typeface="Arial"/>
              </a:rPr>
              <a:t>Result 1: Prototype developed under C++ : Example</a:t>
            </a:r>
            <a:r>
              <a:rPr lang="fr-FR" sz="2600">
                <a:latin typeface="Arial"/>
              </a:rPr>
              <a:t>
</a:t>
            </a:r>
            <a:r>
              <a:rPr lang="fr-FR" sz="2600">
                <a:latin typeface="Arial"/>
              </a:rPr>
              <a:t>Number of infected for 1 city of 10M individuals</a:t>
            </a:r>
            <a:endParaRPr/>
          </a:p>
        </p:txBody>
      </p:sp>
      <p:pic>
        <p:nvPicPr>
          <p:cNvPr id="144" name="" descr=""/>
          <p:cNvPicPr/>
          <p:nvPr/>
        </p:nvPicPr>
        <p:blipFill>
          <a:blip r:embed="rId1"/>
          <a:stretch>
            <a:fillRect/>
          </a:stretch>
        </p:blipFill>
        <p:spPr>
          <a:xfrm>
            <a:off x="504000" y="1728000"/>
            <a:ext cx="9158040" cy="5267880"/>
          </a:xfrm>
          <a:prstGeom prst="rect">
            <a:avLst/>
          </a:prstGeom>
          <a:ln>
            <a:noFill/>
          </a:ln>
        </p:spPr>
      </p:pic>
      <p:sp>
        <p:nvSpPr>
          <p:cNvPr id="145" name="CustomShape 2"/>
          <p:cNvSpPr/>
          <p:nvPr/>
        </p:nvSpPr>
        <p:spPr>
          <a:xfrm>
            <a:off x="466200" y="1366560"/>
            <a:ext cx="1953720" cy="195840"/>
          </a:xfrm>
          <a:prstGeom prst="roundRect">
            <a:avLst>
              <a:gd name="adj" fmla="val 3600"/>
            </a:avLst>
          </a:prstGeom>
          <a:solidFill>
            <a:srgbClr val="ff6633"/>
          </a:solidFill>
          <a:ln>
            <a:solidFill>
              <a:srgbClr val="808080"/>
            </a:solidFill>
          </a:ln>
        </p:spPr>
      </p:sp>
      <p:sp>
        <p:nvSpPr>
          <p:cNvPr id="146" name="CustomShape 3"/>
          <p:cNvSpPr/>
          <p:nvPr/>
        </p:nvSpPr>
        <p:spPr>
          <a:xfrm>
            <a:off x="2419920" y="1366560"/>
            <a:ext cx="7153560" cy="195840"/>
          </a:xfrm>
          <a:prstGeom prst="roundRect">
            <a:avLst>
              <a:gd name="adj" fmla="val 3600"/>
            </a:avLst>
          </a:prstGeom>
          <a:solidFill>
            <a:srgbClr val="00ae00"/>
          </a:solidFill>
          <a:ln>
            <a:solidFill>
              <a:srgbClr val="808080"/>
            </a:solidFill>
          </a:ln>
        </p:spPr>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47" name="TextShape 1"/>
          <p:cNvSpPr txBox="1"/>
          <p:nvPr/>
        </p:nvSpPr>
        <p:spPr>
          <a:xfrm>
            <a:off x="504000" y="105840"/>
            <a:ext cx="9071640" cy="1262160"/>
          </a:xfrm>
          <a:prstGeom prst="rect">
            <a:avLst/>
          </a:prstGeom>
        </p:spPr>
        <p:txBody>
          <a:bodyPr lIns="0" rIns="0" tIns="0" bIns="0" anchor="ctr"/>
          <a:p>
            <a:pPr algn="ctr"/>
            <a:r>
              <a:rPr lang="fr-FR" sz="2600">
                <a:latin typeface="Arial"/>
              </a:rPr>
              <a:t>Result 1: : package </a:t>
            </a:r>
            <a:r>
              <a:rPr b="1" lang="fr-FR" sz="3600" u="sng">
                <a:latin typeface="Arial"/>
              </a:rPr>
              <a:t>dizzys</a:t>
            </a:r>
            <a:r>
              <a:rPr lang="fr-FR" sz="4400">
                <a:latin typeface="Arial"/>
              </a:rPr>
              <a:t>
</a:t>
            </a:r>
            <a:r>
              <a:rPr lang="fr-FR" sz="4400">
                <a:latin typeface="Arial"/>
              </a:rPr>
              <a:t>simulation in 2D and 3D</a:t>
            </a:r>
            <a:endParaRPr/>
          </a:p>
        </p:txBody>
      </p:sp>
      <p:pic>
        <p:nvPicPr>
          <p:cNvPr id="148" name="" descr=""/>
          <p:cNvPicPr/>
          <p:nvPr/>
        </p:nvPicPr>
        <p:blipFill>
          <a:blip r:embed="rId1"/>
          <a:stretch>
            <a:fillRect/>
          </a:stretch>
        </p:blipFill>
        <p:spPr>
          <a:xfrm>
            <a:off x="72000" y="1584000"/>
            <a:ext cx="5076000" cy="4464000"/>
          </a:xfrm>
          <a:prstGeom prst="rect">
            <a:avLst/>
          </a:prstGeom>
          <a:ln>
            <a:noFill/>
          </a:ln>
        </p:spPr>
      </p:pic>
      <p:sp>
        <p:nvSpPr>
          <p:cNvPr id="149" name="CustomShape 2"/>
          <p:cNvSpPr/>
          <p:nvPr/>
        </p:nvSpPr>
        <p:spPr>
          <a:xfrm>
            <a:off x="72000" y="1331280"/>
            <a:ext cx="1907280" cy="144000"/>
          </a:xfrm>
          <a:prstGeom prst="roundRect">
            <a:avLst>
              <a:gd name="adj" fmla="val 3600"/>
            </a:avLst>
          </a:prstGeom>
          <a:solidFill>
            <a:srgbClr val="ff6633"/>
          </a:solidFill>
          <a:ln>
            <a:solidFill>
              <a:srgbClr val="808080"/>
            </a:solidFill>
          </a:ln>
        </p:spPr>
      </p:sp>
      <p:sp>
        <p:nvSpPr>
          <p:cNvPr id="150" name="CustomShape 3"/>
          <p:cNvSpPr/>
          <p:nvPr/>
        </p:nvSpPr>
        <p:spPr>
          <a:xfrm>
            <a:off x="1979280" y="1331280"/>
            <a:ext cx="7668720" cy="108720"/>
          </a:xfrm>
          <a:prstGeom prst="roundRect">
            <a:avLst>
              <a:gd name="adj" fmla="val 3600"/>
            </a:avLst>
          </a:prstGeom>
          <a:solidFill>
            <a:srgbClr val="00ae00"/>
          </a:solidFill>
          <a:ln>
            <a:solidFill>
              <a:srgbClr val="808080"/>
            </a:solidFill>
          </a:ln>
        </p:spPr>
      </p:sp>
      <p:pic>
        <p:nvPicPr>
          <p:cNvPr id="151" name="" descr=""/>
          <p:cNvPicPr/>
          <p:nvPr/>
        </p:nvPicPr>
        <p:blipFill>
          <a:blip r:embed="rId2"/>
          <a:stretch>
            <a:fillRect/>
          </a:stretch>
        </p:blipFill>
        <p:spPr>
          <a:xfrm>
            <a:off x="4896000" y="1656000"/>
            <a:ext cx="4002480" cy="3995280"/>
          </a:xfrm>
          <a:prstGeom prst="rect">
            <a:avLst/>
          </a:prstGeom>
          <a:ln>
            <a:noFill/>
          </a:ln>
        </p:spPr>
      </p:pic>
      <p:sp>
        <p:nvSpPr>
          <p:cNvPr id="152" name="TextShape 4"/>
          <p:cNvSpPr txBox="1"/>
          <p:nvPr/>
        </p:nvSpPr>
        <p:spPr>
          <a:xfrm>
            <a:off x="756000" y="6192000"/>
            <a:ext cx="3816000" cy="720000"/>
          </a:xfrm>
          <a:prstGeom prst="rect">
            <a:avLst/>
          </a:prstGeom>
        </p:spPr>
        <p:txBody>
          <a:bodyPr lIns="90000" rIns="90000" tIns="45000" bIns="45000"/>
          <a:p>
            <a:r>
              <a:rPr lang="fr-FR">
                <a:latin typeface="Arial"/>
              </a:rPr>
              <a:t>Metapopulation of three cities, </a:t>
            </a:r>
            <a:endParaRPr/>
          </a:p>
          <a:p>
            <a:r>
              <a:rPr lang="fr-FR">
                <a:latin typeface="Arial"/>
              </a:rPr>
              <a:t>N={10</a:t>
            </a:r>
            <a:r>
              <a:rPr lang="fr-FR" baseline="101000">
                <a:latin typeface="Arial"/>
              </a:rPr>
              <a:t>6</a:t>
            </a:r>
            <a:r>
              <a:rPr lang="fr-FR">
                <a:latin typeface="Arial"/>
              </a:rPr>
              <a:t>,10</a:t>
            </a:r>
            <a:r>
              <a:rPr lang="fr-FR" baseline="101000">
                <a:latin typeface="Arial"/>
              </a:rPr>
              <a:t>6</a:t>
            </a:r>
            <a:r>
              <a:rPr lang="fr-FR">
                <a:latin typeface="Arial"/>
              </a:rPr>
              <a:t>,10</a:t>
            </a:r>
            <a:r>
              <a:rPr lang="fr-FR" baseline="101000">
                <a:latin typeface="Arial"/>
              </a:rPr>
              <a:t>5</a:t>
            </a:r>
            <a:r>
              <a:rPr lang="fr-FR">
                <a:latin typeface="Arial"/>
              </a:rPr>
              <a:t>}, </a:t>
            </a:r>
            <a:r>
              <a:rPr lang="fr-FR">
                <a:latin typeface="Arial"/>
                <a:ea typeface="Arial"/>
              </a:rPr>
              <a:t>φ</a:t>
            </a:r>
            <a:r>
              <a:rPr lang="fr-FR" sz="1893" baseline="-101000">
                <a:latin typeface="Arial"/>
              </a:rPr>
              <a:t>Max</a:t>
            </a:r>
            <a:r>
              <a:rPr lang="fr-FR">
                <a:latin typeface="Arial"/>
              </a:rPr>
              <a:t>={0,</a:t>
            </a:r>
            <a:r>
              <a:rPr lang="fr-FR">
                <a:latin typeface="Arial"/>
                <a:ea typeface="Arial"/>
              </a:rPr>
              <a:t>π}</a:t>
            </a:r>
            <a:endParaRPr/>
          </a:p>
        </p:txBody>
      </p:sp>
      <p:sp>
        <p:nvSpPr>
          <p:cNvPr id="153" name="TextShape 5"/>
          <p:cNvSpPr txBox="1"/>
          <p:nvPr/>
        </p:nvSpPr>
        <p:spPr>
          <a:xfrm>
            <a:off x="5364000" y="6120000"/>
            <a:ext cx="3816000" cy="720000"/>
          </a:xfrm>
          <a:prstGeom prst="rect">
            <a:avLst/>
          </a:prstGeom>
        </p:spPr>
        <p:txBody>
          <a:bodyPr lIns="90000" rIns="90000" tIns="45000" bIns="45000"/>
          <a:p>
            <a:r>
              <a:rPr lang="fr-FR">
                <a:latin typeface="Arial"/>
              </a:rPr>
              <a:t>Metapopulation of three cities, </a:t>
            </a:r>
            <a:endParaRPr/>
          </a:p>
          <a:p>
            <a:r>
              <a:rPr lang="fr-FR">
                <a:latin typeface="Arial"/>
              </a:rPr>
              <a:t>N={10</a:t>
            </a:r>
            <a:r>
              <a:rPr lang="fr-FR" baseline="101000">
                <a:latin typeface="Arial"/>
              </a:rPr>
              <a:t>6</a:t>
            </a:r>
            <a:r>
              <a:rPr lang="fr-FR">
                <a:latin typeface="Arial"/>
              </a:rPr>
              <a:t>,10</a:t>
            </a:r>
            <a:r>
              <a:rPr lang="fr-FR" baseline="101000">
                <a:latin typeface="Arial"/>
              </a:rPr>
              <a:t>6</a:t>
            </a:r>
            <a:r>
              <a:rPr lang="fr-FR">
                <a:latin typeface="Arial"/>
              </a:rPr>
              <a:t>,10</a:t>
            </a:r>
            <a:r>
              <a:rPr lang="fr-FR" baseline="101000">
                <a:latin typeface="Arial"/>
              </a:rPr>
              <a:t>6</a:t>
            </a:r>
            <a:r>
              <a:rPr lang="fr-FR">
                <a:latin typeface="Arial"/>
              </a:rPr>
              <a:t>}, </a:t>
            </a:r>
            <a:r>
              <a:rPr lang="fr-FR">
                <a:latin typeface="Arial"/>
                <a:ea typeface="Arial"/>
              </a:rPr>
              <a:t>φ</a:t>
            </a:r>
            <a:r>
              <a:rPr lang="fr-FR" sz="1893" baseline="-101000">
                <a:latin typeface="Arial"/>
              </a:rPr>
              <a:t>Max</a:t>
            </a:r>
            <a:r>
              <a:rPr lang="fr-FR">
                <a:latin typeface="Arial"/>
              </a:rPr>
              <a:t>={0}</a:t>
            </a:r>
            <a:endParaRPr/>
          </a:p>
        </p:txBody>
      </p:sp>
      <p:pic>
        <p:nvPicPr>
          <p:cNvPr id="154" name="" descr=""/>
          <p:cNvPicPr/>
          <p:nvPr/>
        </p:nvPicPr>
        <p:blipFill>
          <a:blip r:embed="rId3"/>
          <a:stretch>
            <a:fillRect/>
          </a:stretch>
        </p:blipFill>
        <p:spPr>
          <a:xfrm>
            <a:off x="8941320" y="1841760"/>
            <a:ext cx="1066680" cy="4638240"/>
          </a:xfrm>
          <a:prstGeom prst="rect">
            <a:avLst/>
          </a:prstGeom>
          <a:ln>
            <a:noFill/>
          </a:ln>
        </p:spPr>
      </p:pic>
      <p:sp>
        <p:nvSpPr>
          <p:cNvPr id="155" name="TextShape 6"/>
          <p:cNvSpPr txBox="1"/>
          <p:nvPr/>
        </p:nvSpPr>
        <p:spPr>
          <a:xfrm>
            <a:off x="432000" y="6877080"/>
            <a:ext cx="8640000" cy="610920"/>
          </a:xfrm>
          <a:prstGeom prst="rect">
            <a:avLst/>
          </a:prstGeom>
        </p:spPr>
        <p:txBody>
          <a:bodyPr lIns="90000" rIns="90000" tIns="45000" bIns="45000"/>
          <a:p>
            <a:r>
              <a:rPr lang="fr-FR" baseline="101000">
                <a:latin typeface="Arial"/>
              </a:rPr>
              <a:t> </a:t>
            </a:r>
            <a:r>
              <a:rPr lang="fr-FR">
                <a:latin typeface="Arial"/>
              </a:rPr>
              <a:t>\mu=1/(70*365) par jour, \beta_0=1250/365 jour, \beta_1=0.1jour,  1/\sigma=8 jours, 1/\gamma=5 jours, \varphi=0, temps de simulation = 10 ans.</a:t>
            </a:r>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156" name="" descr=""/>
          <p:cNvPicPr/>
          <p:nvPr/>
        </p:nvPicPr>
        <p:blipFill>
          <a:blip r:embed="rId1"/>
          <a:stretch>
            <a:fillRect/>
          </a:stretch>
        </p:blipFill>
        <p:spPr>
          <a:xfrm>
            <a:off x="3303360" y="1855800"/>
            <a:ext cx="2744640" cy="1456200"/>
          </a:xfrm>
          <a:prstGeom prst="rect">
            <a:avLst/>
          </a:prstGeom>
          <a:ln>
            <a:noFill/>
          </a:ln>
        </p:spPr>
      </p:pic>
      <p:pic>
        <p:nvPicPr>
          <p:cNvPr id="157" name="" descr=""/>
          <p:cNvPicPr/>
          <p:nvPr/>
        </p:nvPicPr>
        <p:blipFill>
          <a:blip r:embed="rId2"/>
          <a:stretch>
            <a:fillRect/>
          </a:stretch>
        </p:blipFill>
        <p:spPr>
          <a:xfrm>
            <a:off x="792000" y="4491000"/>
            <a:ext cx="3956760" cy="2277000"/>
          </a:xfrm>
          <a:prstGeom prst="rect">
            <a:avLst/>
          </a:prstGeom>
          <a:ln>
            <a:noFill/>
          </a:ln>
        </p:spPr>
      </p:pic>
      <p:pic>
        <p:nvPicPr>
          <p:cNvPr id="158" name="" descr=""/>
          <p:cNvPicPr/>
          <p:nvPr/>
        </p:nvPicPr>
        <p:blipFill>
          <a:blip r:embed="rId3"/>
          <a:stretch>
            <a:fillRect/>
          </a:stretch>
        </p:blipFill>
        <p:spPr>
          <a:xfrm>
            <a:off x="5422320" y="4421880"/>
            <a:ext cx="3505680" cy="2277000"/>
          </a:xfrm>
          <a:prstGeom prst="rect">
            <a:avLst/>
          </a:prstGeom>
          <a:ln>
            <a:noFill/>
          </a:ln>
        </p:spPr>
      </p:pic>
      <p:sp>
        <p:nvSpPr>
          <p:cNvPr id="159" name="CustomShape 1"/>
          <p:cNvSpPr/>
          <p:nvPr/>
        </p:nvSpPr>
        <p:spPr>
          <a:xfrm>
            <a:off x="1288080" y="3471840"/>
            <a:ext cx="2997360" cy="914040"/>
          </a:xfrm>
          <a:prstGeom prst="rect">
            <a:avLst/>
          </a:prstGeom>
          <a:solidFill>
            <a:srgbClr val="e7e7ff"/>
          </a:solidFill>
          <a:ln>
            <a:noFill/>
          </a:ln>
        </p:spPr>
        <p:txBody>
          <a:bodyPr lIns="121680" rIns="121680" tIns="60840" bIns="60840"/>
          <a:p>
            <a:pPr algn="just"/>
            <a:r>
              <a:rPr lang="fr-FR" sz="2600">
                <a:solidFill>
                  <a:srgbClr val="010000"/>
                </a:solidFill>
                <a:latin typeface="Arial"/>
              </a:rPr>
              <a:t>    </a:t>
            </a:r>
            <a:r>
              <a:rPr lang="fr-FR" sz="2600">
                <a:solidFill>
                  <a:srgbClr val="010000"/>
                </a:solidFill>
                <a:latin typeface="Arial"/>
              </a:rPr>
              <a:t>Asynchronie spatiale</a:t>
            </a:r>
            <a:endParaRPr/>
          </a:p>
        </p:txBody>
      </p:sp>
      <p:cxnSp>
        <p:nvCxnSpPr>
          <p:cNvPr id="160" name="Line 2"/>
          <p:cNvCxnSpPr/>
          <p:nvPr/>
        </p:nvCxnSpPr>
        <p:spPr>
          <a:xfrm flipV="1">
            <a:off x="14844960" y="15066720"/>
            <a:ext cx="2160" cy="2439000"/>
          </a:xfrm>
          <a:prstGeom prst="straightConnector1">
            <a:avLst/>
          </a:prstGeom>
          <a:ln w="28440">
            <a:solidFill>
              <a:srgbClr val="010000"/>
            </a:solidFill>
            <a:miter/>
            <a:tailEnd len="med" type="triangle" w="med"/>
          </a:ln>
        </p:spPr>
      </p:cxnSp>
      <p:sp>
        <p:nvSpPr>
          <p:cNvPr id="161" name="CustomShape 3"/>
          <p:cNvSpPr/>
          <p:nvPr/>
        </p:nvSpPr>
        <p:spPr>
          <a:xfrm>
            <a:off x="1288080" y="3471840"/>
            <a:ext cx="2997360" cy="657000"/>
          </a:xfrm>
          <a:prstGeom prst="rect">
            <a:avLst/>
          </a:prstGeom>
          <a:solidFill>
            <a:srgbClr val="e7e7ff"/>
          </a:solidFill>
          <a:ln>
            <a:noFill/>
          </a:ln>
        </p:spPr>
        <p:txBody>
          <a:bodyPr lIns="121680" rIns="121680" tIns="60840" bIns="60840"/>
          <a:p>
            <a:pPr algn="just"/>
            <a:r>
              <a:rPr lang="fr-FR" sz="2000">
                <a:solidFill>
                  <a:srgbClr val="010000"/>
                </a:solidFill>
                <a:latin typeface="Arial"/>
              </a:rPr>
              <a:t>   </a:t>
            </a:r>
            <a:r>
              <a:rPr lang="fr-FR" sz="2000">
                <a:solidFill>
                  <a:srgbClr val="010000"/>
                </a:solidFill>
                <a:latin typeface="Arial"/>
              </a:rPr>
              <a:t>Spatial Asynchrony</a:t>
            </a:r>
            <a:endParaRPr/>
          </a:p>
        </p:txBody>
      </p:sp>
      <p:sp>
        <p:nvSpPr>
          <p:cNvPr id="162" name="CustomShape 4"/>
          <p:cNvSpPr/>
          <p:nvPr/>
        </p:nvSpPr>
        <p:spPr>
          <a:xfrm>
            <a:off x="1288080" y="3870000"/>
            <a:ext cx="2997360" cy="484920"/>
          </a:xfrm>
          <a:prstGeom prst="rect">
            <a:avLst/>
          </a:prstGeom>
          <a:solidFill>
            <a:srgbClr val="e7e7ff"/>
          </a:solidFill>
          <a:ln>
            <a:noFill/>
          </a:ln>
        </p:spPr>
        <p:txBody>
          <a:bodyPr lIns="121680" rIns="121680" tIns="60840" bIns="60840"/>
          <a:p>
            <a:pPr algn="just"/>
            <a:r>
              <a:rPr lang="fr-FR" sz="1400">
                <a:solidFill>
                  <a:srgbClr val="010000"/>
                </a:solidFill>
                <a:latin typeface="Arial"/>
              </a:rPr>
              <a:t>     </a:t>
            </a:r>
            <a:r>
              <a:rPr lang="fr-FR" sz="1400">
                <a:solidFill>
                  <a:srgbClr val="010000"/>
                </a:solidFill>
                <a:latin typeface="Arial"/>
              </a:rPr>
              <a:t>no extinction at larger scale</a:t>
            </a:r>
            <a:endParaRPr/>
          </a:p>
        </p:txBody>
      </p:sp>
      <p:sp>
        <p:nvSpPr>
          <p:cNvPr id="163" name="CustomShape 5"/>
          <p:cNvSpPr/>
          <p:nvPr/>
        </p:nvSpPr>
        <p:spPr>
          <a:xfrm>
            <a:off x="6074640" y="3312000"/>
            <a:ext cx="2997360" cy="914040"/>
          </a:xfrm>
          <a:prstGeom prst="rect">
            <a:avLst/>
          </a:prstGeom>
          <a:solidFill>
            <a:srgbClr val="e7e7ff"/>
          </a:solidFill>
          <a:ln>
            <a:noFill/>
          </a:ln>
        </p:spPr>
        <p:txBody>
          <a:bodyPr lIns="121680" rIns="121680" tIns="60840" bIns="60840"/>
          <a:p>
            <a:pPr algn="just"/>
            <a:r>
              <a:rPr lang="fr-FR" sz="2600">
                <a:solidFill>
                  <a:srgbClr val="010000"/>
                </a:solidFill>
                <a:latin typeface="Arial"/>
              </a:rPr>
              <a:t>    </a:t>
            </a:r>
            <a:r>
              <a:rPr lang="fr-FR" sz="2600">
                <a:solidFill>
                  <a:srgbClr val="010000"/>
                </a:solidFill>
                <a:latin typeface="Arial"/>
              </a:rPr>
              <a:t>Asynchronie spatiale</a:t>
            </a:r>
            <a:endParaRPr/>
          </a:p>
        </p:txBody>
      </p:sp>
      <p:sp>
        <p:nvSpPr>
          <p:cNvPr id="164" name="CustomShape 6"/>
          <p:cNvSpPr/>
          <p:nvPr/>
        </p:nvSpPr>
        <p:spPr>
          <a:xfrm>
            <a:off x="6074640" y="3312000"/>
            <a:ext cx="2997360" cy="657000"/>
          </a:xfrm>
          <a:prstGeom prst="rect">
            <a:avLst/>
          </a:prstGeom>
          <a:solidFill>
            <a:srgbClr val="e7e7ff"/>
          </a:solidFill>
          <a:ln>
            <a:noFill/>
          </a:ln>
        </p:spPr>
        <p:txBody>
          <a:bodyPr lIns="121680" rIns="121680" tIns="60840" bIns="60840"/>
          <a:p>
            <a:pPr algn="just"/>
            <a:r>
              <a:rPr lang="fr-FR" sz="2000">
                <a:solidFill>
                  <a:srgbClr val="010000"/>
                </a:solidFill>
                <a:latin typeface="Arial"/>
              </a:rPr>
              <a:t>   </a:t>
            </a:r>
            <a:r>
              <a:rPr lang="fr-FR" sz="2000">
                <a:solidFill>
                  <a:srgbClr val="010000"/>
                </a:solidFill>
                <a:latin typeface="Arial"/>
              </a:rPr>
              <a:t>Spatial synchrony</a:t>
            </a:r>
            <a:endParaRPr/>
          </a:p>
        </p:txBody>
      </p:sp>
      <p:sp>
        <p:nvSpPr>
          <p:cNvPr id="165" name="CustomShape 7"/>
          <p:cNvSpPr/>
          <p:nvPr/>
        </p:nvSpPr>
        <p:spPr>
          <a:xfrm>
            <a:off x="6074640" y="3710160"/>
            <a:ext cx="2997360" cy="484920"/>
          </a:xfrm>
          <a:prstGeom prst="rect">
            <a:avLst/>
          </a:prstGeom>
          <a:solidFill>
            <a:srgbClr val="e7e7ff"/>
          </a:solidFill>
          <a:ln>
            <a:noFill/>
          </a:ln>
        </p:spPr>
        <p:txBody>
          <a:bodyPr lIns="121680" rIns="121680" tIns="60840" bIns="60840"/>
          <a:p>
            <a:pPr algn="just"/>
            <a:r>
              <a:rPr lang="fr-FR" sz="1400">
                <a:solidFill>
                  <a:srgbClr val="010000"/>
                </a:solidFill>
                <a:latin typeface="Arial"/>
              </a:rPr>
              <a:t>     </a:t>
            </a:r>
            <a:r>
              <a:rPr lang="fr-FR" sz="1400">
                <a:solidFill>
                  <a:srgbClr val="010000"/>
                </a:solidFill>
                <a:latin typeface="Arial"/>
              </a:rPr>
              <a:t>Extinction at larger scale</a:t>
            </a:r>
            <a:endParaRPr/>
          </a:p>
        </p:txBody>
      </p:sp>
      <p:sp>
        <p:nvSpPr>
          <p:cNvPr id="166" name="CustomShape 8"/>
          <p:cNvSpPr/>
          <p:nvPr/>
        </p:nvSpPr>
        <p:spPr>
          <a:xfrm>
            <a:off x="466560" y="1474920"/>
            <a:ext cx="1953720" cy="195840"/>
          </a:xfrm>
          <a:prstGeom prst="roundRect">
            <a:avLst>
              <a:gd name="adj" fmla="val 3600"/>
            </a:avLst>
          </a:prstGeom>
          <a:solidFill>
            <a:srgbClr val="ff6633"/>
          </a:solidFill>
          <a:ln>
            <a:solidFill>
              <a:srgbClr val="808080"/>
            </a:solidFill>
          </a:ln>
        </p:spPr>
      </p:sp>
      <p:sp>
        <p:nvSpPr>
          <p:cNvPr id="167" name="CustomShape 9"/>
          <p:cNvSpPr/>
          <p:nvPr/>
        </p:nvSpPr>
        <p:spPr>
          <a:xfrm>
            <a:off x="2420280" y="1474920"/>
            <a:ext cx="7153560" cy="195840"/>
          </a:xfrm>
          <a:prstGeom prst="roundRect">
            <a:avLst>
              <a:gd name="adj" fmla="val 3600"/>
            </a:avLst>
          </a:prstGeom>
          <a:solidFill>
            <a:srgbClr val="00ae00"/>
          </a:solidFill>
          <a:ln>
            <a:solidFill>
              <a:srgbClr val="808080"/>
            </a:solidFill>
          </a:ln>
        </p:spPr>
      </p:sp>
      <p:sp>
        <p:nvSpPr>
          <p:cNvPr id="168" name="TextShape 10"/>
          <p:cNvSpPr txBox="1"/>
          <p:nvPr/>
        </p:nvSpPr>
        <p:spPr>
          <a:xfrm>
            <a:off x="432360" y="138600"/>
            <a:ext cx="9071640" cy="1341000"/>
          </a:xfrm>
          <a:prstGeom prst="rect">
            <a:avLst/>
          </a:prstGeom>
        </p:spPr>
        <p:txBody>
          <a:bodyPr lIns="0" rIns="0" tIns="0" bIns="0" anchor="ctr"/>
          <a:p>
            <a:pPr algn="ctr">
              <a:lnSpc>
                <a:spcPct val="100000"/>
              </a:lnSpc>
            </a:pPr>
            <a:r>
              <a:rPr lang="fr-FR" sz="4400">
                <a:solidFill>
                  <a:srgbClr val="000000"/>
                </a:solidFill>
                <a:latin typeface="Arial"/>
                <a:ea typeface="WenQuanYi Micro Hei"/>
              </a:rPr>
              <a:t>Question</a:t>
            </a:r>
            <a:r>
              <a:rPr b="1" lang="fr-FR" sz="4120">
                <a:latin typeface="Arial"/>
              </a:rPr>
              <a:t> </a:t>
            </a:r>
            <a:r>
              <a:rPr lang="fr-FR" sz="4400">
                <a:solidFill>
                  <a:srgbClr val="000000"/>
                </a:solidFill>
                <a:latin typeface="Arial"/>
                <a:ea typeface="WenQuanYi Micro Hei"/>
              </a:rPr>
              <a:t>1: persistence in the simulated model</a:t>
            </a:r>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69" name="TextShape 1"/>
          <p:cNvSpPr txBox="1"/>
          <p:nvPr/>
        </p:nvSpPr>
        <p:spPr>
          <a:xfrm>
            <a:off x="360000" y="105840"/>
            <a:ext cx="9071640" cy="1262160"/>
          </a:xfrm>
          <a:prstGeom prst="rect">
            <a:avLst/>
          </a:prstGeom>
        </p:spPr>
        <p:txBody>
          <a:bodyPr lIns="0" rIns="0" tIns="0" bIns="0" anchor="ctr"/>
          <a:p>
            <a:pPr algn="ctr"/>
            <a:r>
              <a:rPr lang="fr-FR" sz="3200">
                <a:latin typeface="Arial"/>
              </a:rPr>
              <a:t>Solution of Q1 : EXPLOITING </a:t>
            </a:r>
            <a:r>
              <a:rPr b="1" lang="fr-FR" sz="3200">
                <a:latin typeface="Arial"/>
              </a:rPr>
              <a:t>dizzys</a:t>
            </a:r>
            <a:endParaRPr/>
          </a:p>
        </p:txBody>
      </p:sp>
      <p:sp>
        <p:nvSpPr>
          <p:cNvPr id="170" name="TextShape 2"/>
          <p:cNvSpPr txBox="1"/>
          <p:nvPr/>
        </p:nvSpPr>
        <p:spPr>
          <a:xfrm>
            <a:off x="5400000" y="1942560"/>
            <a:ext cx="4752000" cy="433440"/>
          </a:xfrm>
          <a:prstGeom prst="rect">
            <a:avLst/>
          </a:prstGeom>
        </p:spPr>
        <p:txBody>
          <a:bodyPr lIns="90000" rIns="90000" tIns="45000" bIns="45000"/>
          <a:p>
            <a:r>
              <a:rPr b="1" lang="fr-FR" sz="2400">
                <a:latin typeface="Arial"/>
              </a:rPr>
              <a:t>Survival curve Kaplan-Meier</a:t>
            </a:r>
            <a:endParaRPr/>
          </a:p>
        </p:txBody>
      </p:sp>
      <p:sp>
        <p:nvSpPr>
          <p:cNvPr id="171" name="CustomShape 3"/>
          <p:cNvSpPr/>
          <p:nvPr/>
        </p:nvSpPr>
        <p:spPr>
          <a:xfrm>
            <a:off x="466200" y="1366560"/>
            <a:ext cx="1953720" cy="195840"/>
          </a:xfrm>
          <a:prstGeom prst="roundRect">
            <a:avLst>
              <a:gd name="adj" fmla="val 3600"/>
            </a:avLst>
          </a:prstGeom>
          <a:solidFill>
            <a:srgbClr val="ff6633"/>
          </a:solidFill>
          <a:ln>
            <a:solidFill>
              <a:srgbClr val="808080"/>
            </a:solidFill>
          </a:ln>
        </p:spPr>
      </p:sp>
      <p:sp>
        <p:nvSpPr>
          <p:cNvPr id="172" name="CustomShape 4"/>
          <p:cNvSpPr/>
          <p:nvPr/>
        </p:nvSpPr>
        <p:spPr>
          <a:xfrm>
            <a:off x="2419920" y="1366560"/>
            <a:ext cx="7153560" cy="195840"/>
          </a:xfrm>
          <a:prstGeom prst="roundRect">
            <a:avLst>
              <a:gd name="adj" fmla="val 3600"/>
            </a:avLst>
          </a:prstGeom>
          <a:solidFill>
            <a:srgbClr val="00ae00"/>
          </a:solidFill>
          <a:ln>
            <a:solidFill>
              <a:srgbClr val="808080"/>
            </a:solidFill>
          </a:ln>
        </p:spPr>
      </p:sp>
      <p:pic>
        <p:nvPicPr>
          <p:cNvPr id="173" name="" descr=""/>
          <p:cNvPicPr/>
          <p:nvPr/>
        </p:nvPicPr>
        <p:blipFill>
          <a:blip r:embed="rId1"/>
          <a:stretch>
            <a:fillRect/>
          </a:stretch>
        </p:blipFill>
        <p:spPr>
          <a:xfrm>
            <a:off x="5472000" y="2448000"/>
            <a:ext cx="4104000" cy="3354480"/>
          </a:xfrm>
          <a:prstGeom prst="rect">
            <a:avLst/>
          </a:prstGeom>
          <a:ln>
            <a:noFill/>
          </a:ln>
        </p:spPr>
      </p:pic>
      <p:sp>
        <p:nvSpPr>
          <p:cNvPr id="174" name="CustomShape 5"/>
          <p:cNvSpPr/>
          <p:nvPr/>
        </p:nvSpPr>
        <p:spPr>
          <a:xfrm>
            <a:off x="7128000" y="3744000"/>
            <a:ext cx="1944000" cy="576000"/>
          </a:xfrm>
          <a:prstGeom prst="cloudCallout">
            <a:avLst>
              <a:gd name="adj1" fmla="val 9670"/>
              <a:gd name="adj2" fmla="val 42835"/>
            </a:avLst>
          </a:prstGeom>
          <a:solidFill>
            <a:srgbClr val="cfe7f5"/>
          </a:solidFill>
          <a:ln>
            <a:solidFill>
              <a:srgbClr val="808080"/>
            </a:solidFill>
          </a:ln>
        </p:spPr>
        <p:txBody>
          <a:bodyPr wrap="none" lIns="90000" rIns="90000" tIns="45000" bIns="45000" anchor="ctr"/>
          <a:p>
            <a:pPr algn="ctr"/>
            <a:r>
              <a:rPr b="1" lang="fr-FR" sz="2200">
                <a:latin typeface="Arial"/>
              </a:rPr>
              <a:t>M(t)=exp(-</a:t>
            </a:r>
            <a:r>
              <a:rPr b="1" lang="fr-FR" sz="2200">
                <a:latin typeface="Arial"/>
                <a:ea typeface="Arial"/>
              </a:rPr>
              <a:t>χ</a:t>
            </a:r>
            <a:r>
              <a:rPr b="1" lang="fr-FR" sz="2200">
                <a:latin typeface="Arial"/>
                <a:ea typeface="Arial"/>
              </a:rPr>
              <a:t>t)</a:t>
            </a:r>
            <a:endParaRPr/>
          </a:p>
        </p:txBody>
      </p:sp>
      <p:sp>
        <p:nvSpPr>
          <p:cNvPr id="175" name="TextShape 6"/>
          <p:cNvSpPr txBox="1"/>
          <p:nvPr/>
        </p:nvSpPr>
        <p:spPr>
          <a:xfrm>
            <a:off x="5724000" y="5715360"/>
            <a:ext cx="3806280" cy="296640"/>
          </a:xfrm>
          <a:prstGeom prst="rect">
            <a:avLst/>
          </a:prstGeom>
        </p:spPr>
        <p:txBody>
          <a:bodyPr lIns="90000" rIns="90000" tIns="45000" bIns="45000"/>
          <a:p>
            <a:r>
              <a:rPr b="1" lang="fr-FR" sz="1400">
                <a:latin typeface="Arial"/>
              </a:rPr>
              <a:t>NbVilles=02, N=3*10</a:t>
            </a:r>
            <a:r>
              <a:rPr b="1" lang="fr-FR" sz="1400" baseline="101000">
                <a:latin typeface="Arial"/>
              </a:rPr>
              <a:t>5 </a:t>
            </a:r>
            <a:r>
              <a:rPr b="1" lang="fr-FR" sz="1400">
                <a:latin typeface="Arial"/>
              </a:rPr>
              <a:t>tmax=50 ans, </a:t>
            </a:r>
            <a:r>
              <a:rPr b="1" lang="fr-FR" sz="1400">
                <a:latin typeface="Arial"/>
                <a:ea typeface="Arial"/>
              </a:rPr>
              <a:t>ρ=0.001</a:t>
            </a:r>
            <a:endParaRPr/>
          </a:p>
        </p:txBody>
      </p:sp>
      <p:sp>
        <p:nvSpPr>
          <p:cNvPr id="176" name="TextShape 7"/>
          <p:cNvSpPr txBox="1"/>
          <p:nvPr/>
        </p:nvSpPr>
        <p:spPr>
          <a:xfrm>
            <a:off x="360000" y="2229480"/>
            <a:ext cx="4968000" cy="3890520"/>
          </a:xfrm>
          <a:prstGeom prst="rect">
            <a:avLst/>
          </a:prstGeom>
        </p:spPr>
        <p:txBody>
          <a:bodyPr lIns="90000" rIns="90000" tIns="45000" bIns="45000"/>
          <a:p>
            <a:pPr algn="just">
              <a:buSzPct val="45000"/>
              <a:buFont typeface="StarSymbol"/>
              <a:buChar char=""/>
            </a:pPr>
            <a:r>
              <a:rPr lang="fr-FR" sz="2200">
                <a:latin typeface="Arial"/>
              </a:rPr>
              <a:t>EXPLOITING the tool dizzys for the persistence in the model simulated.</a:t>
            </a:r>
            <a:endParaRPr/>
          </a:p>
          <a:p>
            <a:pPr algn="just">
              <a:buSzPct val="45000"/>
              <a:buFont typeface="StarSymbol"/>
              <a:buChar char=""/>
            </a:pPr>
            <a:endParaRPr/>
          </a:p>
          <a:p>
            <a:pPr algn="just">
              <a:buSzPct val="45000"/>
              <a:buFont typeface="StarSymbol"/>
              <a:buChar char=""/>
            </a:pPr>
            <a:r>
              <a:rPr lang="fr-FR" sz="2200">
                <a:latin typeface="Arial"/>
              </a:rPr>
              <a:t>FINDING the characteristics of the global persistence. This is the survival curve which is shaped</a:t>
            </a:r>
            <a:endParaRPr/>
          </a:p>
          <a:p>
            <a:pPr algn="just">
              <a:buSzPct val="45000"/>
              <a:buFont typeface="StarSymbol"/>
              <a:buChar char=""/>
            </a:pPr>
            <a:endParaRPr/>
          </a:p>
          <a:p>
            <a:pPr algn="just">
              <a:buSzPct val="45000"/>
              <a:buFont typeface="StarSymbol"/>
              <a:buChar char=""/>
            </a:pPr>
            <a:endParaRPr/>
          </a:p>
          <a:p>
            <a:pPr algn="just">
              <a:buSzPct val="45000"/>
              <a:buFont typeface="StarSymbol"/>
              <a:buChar char=""/>
            </a:pPr>
            <a:r>
              <a:rPr lang="fr-FR" sz="2200">
                <a:latin typeface="Arial"/>
              </a:rPr>
              <a:t>where M (t) is the number of meta-populations that are not extinct at time t.</a:t>
            </a:r>
            <a:endParaRPr/>
          </a:p>
        </p:txBody>
      </p:sp>
      <p:pic>
        <p:nvPicPr>
          <p:cNvPr id="177" name="" descr=""/>
          <p:cNvPicPr/>
          <p:nvPr/>
        </p:nvPicPr>
        <p:blipFill>
          <a:blip r:embed="rId2"/>
          <a:stretch>
            <a:fillRect/>
          </a:stretch>
        </p:blipFill>
        <p:spPr>
          <a:xfrm>
            <a:off x="1656000" y="4111920"/>
            <a:ext cx="2328120" cy="640080"/>
          </a:xfrm>
          <a:prstGeom prst="rect">
            <a:avLst/>
          </a:prstGeom>
          <a:ln>
            <a:noFill/>
          </a:ln>
        </p:spPr>
      </p:pic>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78" name="TextShape 1"/>
          <p:cNvSpPr txBox="1"/>
          <p:nvPr/>
        </p:nvSpPr>
        <p:spPr>
          <a:xfrm>
            <a:off x="504000" y="301320"/>
            <a:ext cx="9071640" cy="1262160"/>
          </a:xfrm>
          <a:prstGeom prst="rect">
            <a:avLst/>
          </a:prstGeom>
        </p:spPr>
        <p:txBody>
          <a:bodyPr lIns="0" rIns="0" tIns="0" bIns="0" anchor="ctr"/>
          <a:p>
            <a:pPr algn="ctr"/>
            <a:r>
              <a:rPr lang="fr-FR" sz="4400">
                <a:latin typeface="Arial"/>
              </a:rPr>
              <a:t>Result 2 : Persistence 1</a:t>
            </a:r>
            <a:endParaRPr/>
          </a:p>
        </p:txBody>
      </p:sp>
      <p:sp>
        <p:nvSpPr>
          <p:cNvPr id="179" name="CustomShape 2"/>
          <p:cNvSpPr/>
          <p:nvPr/>
        </p:nvSpPr>
        <p:spPr>
          <a:xfrm>
            <a:off x="465480" y="1366200"/>
            <a:ext cx="1953720" cy="195840"/>
          </a:xfrm>
          <a:prstGeom prst="roundRect">
            <a:avLst>
              <a:gd name="adj" fmla="val 3600"/>
            </a:avLst>
          </a:prstGeom>
          <a:solidFill>
            <a:srgbClr val="ff6633"/>
          </a:solidFill>
          <a:ln>
            <a:solidFill>
              <a:srgbClr val="808080"/>
            </a:solidFill>
          </a:ln>
        </p:spPr>
      </p:sp>
      <p:sp>
        <p:nvSpPr>
          <p:cNvPr id="180" name="CustomShape 3"/>
          <p:cNvSpPr/>
          <p:nvPr/>
        </p:nvSpPr>
        <p:spPr>
          <a:xfrm>
            <a:off x="2419200" y="1366200"/>
            <a:ext cx="7153560" cy="195840"/>
          </a:xfrm>
          <a:prstGeom prst="roundRect">
            <a:avLst>
              <a:gd name="adj" fmla="val 3600"/>
            </a:avLst>
          </a:prstGeom>
          <a:solidFill>
            <a:srgbClr val="00ae00"/>
          </a:solidFill>
          <a:ln>
            <a:solidFill>
              <a:srgbClr val="808080"/>
            </a:solidFill>
          </a:ln>
        </p:spPr>
      </p:sp>
      <p:sp>
        <p:nvSpPr>
          <p:cNvPr id="181" name="TextShape 4"/>
          <p:cNvSpPr txBox="1"/>
          <p:nvPr/>
        </p:nvSpPr>
        <p:spPr>
          <a:xfrm>
            <a:off x="196920" y="1671840"/>
            <a:ext cx="9335520" cy="488160"/>
          </a:xfrm>
          <a:prstGeom prst="rect">
            <a:avLst/>
          </a:prstGeom>
        </p:spPr>
        <p:txBody>
          <a:bodyPr lIns="90000" rIns="90000" tIns="45000" bIns="45000"/>
          <a:p>
            <a:r>
              <a:rPr b="1" lang="fr-FR" sz="2200">
                <a:solidFill>
                  <a:srgbClr val="800000"/>
                </a:solidFill>
                <a:latin typeface="Arial"/>
              </a:rPr>
              <a:t>ESTIMATING the global persistence of an infectious disease and </a:t>
            </a:r>
            <a:r>
              <a:rPr b="1" lang="fr-FR" sz="2200">
                <a:solidFill>
                  <a:srgbClr val="800000"/>
                </a:solidFill>
                <a:latin typeface="Arial"/>
                <a:ea typeface="Arial"/>
              </a:rPr>
              <a:t>φ</a:t>
            </a:r>
            <a:r>
              <a:rPr b="1" lang="fr-FR" sz="2313" baseline="-101000">
                <a:solidFill>
                  <a:srgbClr val="800000"/>
                </a:solidFill>
                <a:latin typeface="Arial"/>
                <a:ea typeface="Arial"/>
              </a:rPr>
              <a:t>Max</a:t>
            </a:r>
            <a:endParaRPr/>
          </a:p>
        </p:txBody>
      </p:sp>
      <p:sp>
        <p:nvSpPr>
          <p:cNvPr id="182" name="TextShape 5"/>
          <p:cNvSpPr txBox="1"/>
          <p:nvPr/>
        </p:nvSpPr>
        <p:spPr>
          <a:xfrm>
            <a:off x="360000" y="6696000"/>
            <a:ext cx="9195120" cy="602280"/>
          </a:xfrm>
          <a:prstGeom prst="rect">
            <a:avLst/>
          </a:prstGeom>
        </p:spPr>
        <p:txBody>
          <a:bodyPr lIns="90000" rIns="90000" tIns="45000" bIns="45000"/>
          <a:p>
            <a:r>
              <a:rPr lang="fr-FR">
                <a:latin typeface="Arial"/>
              </a:rPr>
              <a:t>Estimated rate of global disease persistence in the metapopulation of 08  subpopulations </a:t>
            </a:r>
            <a:endParaRPr/>
          </a:p>
          <a:p>
            <a:r>
              <a:rPr lang="fr-FR">
                <a:latin typeface="Arial"/>
              </a:rPr>
              <a:t>after 100 different simulations N=3e5, coupling rate $\rho=0.1.</a:t>
            </a:r>
            <a:endParaRPr/>
          </a:p>
        </p:txBody>
      </p:sp>
      <p:pic>
        <p:nvPicPr>
          <p:cNvPr id="183" name="" descr=""/>
          <p:cNvPicPr/>
          <p:nvPr/>
        </p:nvPicPr>
        <p:blipFill>
          <a:blip r:embed="rId1"/>
          <a:stretch>
            <a:fillRect/>
          </a:stretch>
        </p:blipFill>
        <p:spPr>
          <a:xfrm>
            <a:off x="1152000" y="2360160"/>
            <a:ext cx="5040000" cy="4335840"/>
          </a:xfrm>
          <a:prstGeom prst="rect">
            <a:avLst/>
          </a:prstGeom>
          <a:ln>
            <a:noFill/>
          </a:ln>
        </p:spPr>
      </p:pic>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84" name="TextShape 1"/>
          <p:cNvSpPr txBox="1"/>
          <p:nvPr/>
        </p:nvSpPr>
        <p:spPr>
          <a:xfrm>
            <a:off x="504000" y="13320"/>
            <a:ext cx="9071640" cy="1262160"/>
          </a:xfrm>
          <a:prstGeom prst="rect">
            <a:avLst/>
          </a:prstGeom>
        </p:spPr>
        <p:txBody>
          <a:bodyPr lIns="0" rIns="0" tIns="0" bIns="0" anchor="ctr"/>
          <a:p>
            <a:pPr algn="ctr"/>
            <a:r>
              <a:rPr lang="fr-FR" sz="4400">
                <a:latin typeface="Arial"/>
              </a:rPr>
              <a:t>Result 2 : Persistence 2</a:t>
            </a:r>
            <a:endParaRPr/>
          </a:p>
        </p:txBody>
      </p:sp>
      <p:sp>
        <p:nvSpPr>
          <p:cNvPr id="185" name="CustomShape 2"/>
          <p:cNvSpPr/>
          <p:nvPr/>
        </p:nvSpPr>
        <p:spPr>
          <a:xfrm>
            <a:off x="465480" y="1078200"/>
            <a:ext cx="1953720" cy="195840"/>
          </a:xfrm>
          <a:prstGeom prst="roundRect">
            <a:avLst>
              <a:gd name="adj" fmla="val 3600"/>
            </a:avLst>
          </a:prstGeom>
          <a:solidFill>
            <a:srgbClr val="ff6633"/>
          </a:solidFill>
          <a:ln>
            <a:solidFill>
              <a:srgbClr val="808080"/>
            </a:solidFill>
          </a:ln>
        </p:spPr>
      </p:sp>
      <p:sp>
        <p:nvSpPr>
          <p:cNvPr id="186" name="CustomShape 3"/>
          <p:cNvSpPr/>
          <p:nvPr/>
        </p:nvSpPr>
        <p:spPr>
          <a:xfrm>
            <a:off x="2419200" y="1078200"/>
            <a:ext cx="7153560" cy="195840"/>
          </a:xfrm>
          <a:prstGeom prst="roundRect">
            <a:avLst>
              <a:gd name="adj" fmla="val 3600"/>
            </a:avLst>
          </a:prstGeom>
          <a:solidFill>
            <a:srgbClr val="00ae00"/>
          </a:solidFill>
          <a:ln>
            <a:solidFill>
              <a:srgbClr val="808080"/>
            </a:solidFill>
          </a:ln>
        </p:spPr>
      </p:sp>
      <p:sp>
        <p:nvSpPr>
          <p:cNvPr id="187" name="TextShape 4"/>
          <p:cNvSpPr txBox="1"/>
          <p:nvPr/>
        </p:nvSpPr>
        <p:spPr>
          <a:xfrm>
            <a:off x="250920" y="1444680"/>
            <a:ext cx="9250200" cy="402840"/>
          </a:xfrm>
          <a:prstGeom prst="rect">
            <a:avLst/>
          </a:prstGeom>
        </p:spPr>
        <p:txBody>
          <a:bodyPr lIns="90000" rIns="90000" tIns="45000" bIns="45000"/>
          <a:p>
            <a:r>
              <a:rPr b="1" lang="fr-FR" sz="2200">
                <a:solidFill>
                  <a:srgbClr val="800000"/>
                </a:solidFill>
                <a:latin typeface="Arial"/>
              </a:rPr>
              <a:t>Influence of the population size on the global persistence of disease</a:t>
            </a:r>
            <a:endParaRPr/>
          </a:p>
        </p:txBody>
      </p:sp>
      <p:sp>
        <p:nvSpPr>
          <p:cNvPr id="188" name="TextShape 5"/>
          <p:cNvSpPr txBox="1"/>
          <p:nvPr/>
        </p:nvSpPr>
        <p:spPr>
          <a:xfrm>
            <a:off x="348120" y="6624000"/>
            <a:ext cx="8117640" cy="858240"/>
          </a:xfrm>
          <a:prstGeom prst="rect">
            <a:avLst/>
          </a:prstGeom>
        </p:spPr>
        <p:txBody>
          <a:bodyPr lIns="90000" rIns="90000" tIns="45000" bIns="45000"/>
          <a:p>
            <a:r>
              <a:rPr lang="fr-FR">
                <a:latin typeface="Arial"/>
              </a:rPr>
              <a:t>Estimated persistence rate in the metapopulation of 06 subpopulations</a:t>
            </a:r>
            <a:endParaRPr/>
          </a:p>
          <a:p>
            <a:r>
              <a:rPr lang="fr-FR">
                <a:latin typeface="Arial"/>
              </a:rPr>
              <a:t> </a:t>
            </a:r>
            <a:r>
              <a:rPr lang="fr-FR">
                <a:latin typeface="Arial"/>
              </a:rPr>
              <a:t>after 100 different simulations. </a:t>
            </a:r>
            <a:endParaRPr/>
          </a:p>
          <a:p>
            <a:r>
              <a:rPr lang="fr-FR">
                <a:latin typeface="Arial"/>
              </a:rPr>
              <a:t>The population size of subpopulation is in the set {5000, 10000, 1e5, 3e5, 5e5}</a:t>
            </a:r>
            <a:endParaRPr/>
          </a:p>
        </p:txBody>
      </p:sp>
      <p:pic>
        <p:nvPicPr>
          <p:cNvPr id="189" name="" descr=""/>
          <p:cNvPicPr/>
          <p:nvPr/>
        </p:nvPicPr>
        <p:blipFill>
          <a:blip r:embed="rId1"/>
          <a:stretch>
            <a:fillRect/>
          </a:stretch>
        </p:blipFill>
        <p:spPr>
          <a:xfrm>
            <a:off x="1224000" y="2172600"/>
            <a:ext cx="4752000" cy="4379400"/>
          </a:xfrm>
          <a:prstGeom prst="rect">
            <a:avLst/>
          </a:prstGeom>
          <a:ln>
            <a:noFill/>
          </a:ln>
        </p:spPr>
      </p:pic>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90" name="TextShape 1"/>
          <p:cNvSpPr txBox="1"/>
          <p:nvPr/>
        </p:nvSpPr>
        <p:spPr>
          <a:xfrm>
            <a:off x="504000" y="301320"/>
            <a:ext cx="9071640" cy="1262160"/>
          </a:xfrm>
          <a:prstGeom prst="rect">
            <a:avLst/>
          </a:prstGeom>
        </p:spPr>
        <p:txBody>
          <a:bodyPr lIns="0" rIns="0" tIns="0" bIns="0" anchor="ctr"/>
          <a:p>
            <a:pPr algn="ctr"/>
            <a:r>
              <a:rPr lang="fr-FR" sz="4400">
                <a:latin typeface="Arial"/>
              </a:rPr>
              <a:t>Result 2 : Persistence 3</a:t>
            </a:r>
            <a:endParaRPr/>
          </a:p>
        </p:txBody>
      </p:sp>
      <p:sp>
        <p:nvSpPr>
          <p:cNvPr id="191" name="CustomShape 2"/>
          <p:cNvSpPr/>
          <p:nvPr/>
        </p:nvSpPr>
        <p:spPr>
          <a:xfrm>
            <a:off x="465480" y="1366200"/>
            <a:ext cx="1953720" cy="195840"/>
          </a:xfrm>
          <a:prstGeom prst="roundRect">
            <a:avLst>
              <a:gd name="adj" fmla="val 3600"/>
            </a:avLst>
          </a:prstGeom>
          <a:solidFill>
            <a:srgbClr val="ff6633"/>
          </a:solidFill>
          <a:ln>
            <a:solidFill>
              <a:srgbClr val="808080"/>
            </a:solidFill>
          </a:ln>
        </p:spPr>
      </p:sp>
      <p:sp>
        <p:nvSpPr>
          <p:cNvPr id="192" name="CustomShape 3"/>
          <p:cNvSpPr/>
          <p:nvPr/>
        </p:nvSpPr>
        <p:spPr>
          <a:xfrm>
            <a:off x="2419200" y="1366200"/>
            <a:ext cx="7153560" cy="195840"/>
          </a:xfrm>
          <a:prstGeom prst="roundRect">
            <a:avLst>
              <a:gd name="adj" fmla="val 3600"/>
            </a:avLst>
          </a:prstGeom>
          <a:solidFill>
            <a:srgbClr val="00ae00"/>
          </a:solidFill>
          <a:ln>
            <a:solidFill>
              <a:srgbClr val="808080"/>
            </a:solidFill>
          </a:ln>
        </p:spPr>
      </p:sp>
      <p:sp>
        <p:nvSpPr>
          <p:cNvPr id="193" name="TextShape 4"/>
          <p:cNvSpPr txBox="1"/>
          <p:nvPr/>
        </p:nvSpPr>
        <p:spPr>
          <a:xfrm>
            <a:off x="386640" y="1728000"/>
            <a:ext cx="8827920" cy="715320"/>
          </a:xfrm>
          <a:prstGeom prst="rect">
            <a:avLst/>
          </a:prstGeom>
        </p:spPr>
        <p:txBody>
          <a:bodyPr lIns="90000" rIns="90000" tIns="45000" bIns="45000"/>
          <a:p>
            <a:r>
              <a:rPr b="1" lang="fr-FR" sz="2200">
                <a:solidFill>
                  <a:srgbClr val="800000"/>
                </a:solidFill>
                <a:latin typeface="Arial"/>
              </a:rPr>
              <a:t>Influence of the number of subpopulation in one metapopulation </a:t>
            </a:r>
            <a:endParaRPr/>
          </a:p>
          <a:p>
            <a:r>
              <a:rPr b="1" lang="fr-FR" sz="2200">
                <a:solidFill>
                  <a:srgbClr val="800000"/>
                </a:solidFill>
                <a:latin typeface="Arial"/>
              </a:rPr>
              <a:t>On the global persistence of disease.</a:t>
            </a:r>
            <a:endParaRPr/>
          </a:p>
        </p:txBody>
      </p:sp>
      <p:sp>
        <p:nvSpPr>
          <p:cNvPr id="194" name="TextShape 5"/>
          <p:cNvSpPr txBox="1"/>
          <p:nvPr/>
        </p:nvSpPr>
        <p:spPr>
          <a:xfrm>
            <a:off x="360000" y="6485760"/>
            <a:ext cx="7598160" cy="858240"/>
          </a:xfrm>
          <a:prstGeom prst="rect">
            <a:avLst/>
          </a:prstGeom>
        </p:spPr>
        <p:txBody>
          <a:bodyPr lIns="90000" rIns="90000" tIns="45000" bIns="45000"/>
          <a:p>
            <a:r>
              <a:rPr lang="fr-FR">
                <a:latin typeface="Arial"/>
              </a:rPr>
              <a:t>Estimated persistence rate in the metapopulation of multi-subpopulations </a:t>
            </a:r>
            <a:endParaRPr/>
          </a:p>
          <a:p>
            <a:r>
              <a:rPr lang="fr-FR">
                <a:latin typeface="Arial"/>
              </a:rPr>
              <a:t>after 100 different simulations. </a:t>
            </a:r>
            <a:endParaRPr/>
          </a:p>
          <a:p>
            <a:r>
              <a:rPr lang="fr-FR">
                <a:latin typeface="Arial"/>
              </a:rPr>
              <a:t>The number of subpopulations alters in the set {2, 5, 10, 15, 20, 25, 30}</a:t>
            </a:r>
            <a:endParaRPr/>
          </a:p>
        </p:txBody>
      </p:sp>
      <p:pic>
        <p:nvPicPr>
          <p:cNvPr id="195" name="" descr=""/>
          <p:cNvPicPr/>
          <p:nvPr/>
        </p:nvPicPr>
        <p:blipFill>
          <a:blip r:embed="rId1"/>
          <a:stretch>
            <a:fillRect/>
          </a:stretch>
        </p:blipFill>
        <p:spPr>
          <a:xfrm>
            <a:off x="1872000" y="2442240"/>
            <a:ext cx="4464000" cy="3893760"/>
          </a:xfrm>
          <a:prstGeom prst="rect">
            <a:avLst/>
          </a:prstGeom>
          <a:ln>
            <a:noFill/>
          </a:ln>
        </p:spPr>
      </p:pic>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96" name="TextShape 1"/>
          <p:cNvSpPr txBox="1"/>
          <p:nvPr/>
        </p:nvSpPr>
        <p:spPr>
          <a:xfrm>
            <a:off x="504000" y="301320"/>
            <a:ext cx="9071640" cy="1262160"/>
          </a:xfrm>
          <a:prstGeom prst="rect">
            <a:avLst/>
          </a:prstGeom>
        </p:spPr>
        <p:txBody>
          <a:bodyPr lIns="0" rIns="0" tIns="0" bIns="0" anchor="ctr"/>
          <a:p>
            <a:pPr algn="ctr"/>
            <a:r>
              <a:rPr lang="fr-FR" sz="4400">
                <a:latin typeface="Arial"/>
              </a:rPr>
              <a:t>Result 2 : Persistence 4</a:t>
            </a:r>
            <a:endParaRPr/>
          </a:p>
        </p:txBody>
      </p:sp>
      <p:sp>
        <p:nvSpPr>
          <p:cNvPr id="197" name="CustomShape 2"/>
          <p:cNvSpPr/>
          <p:nvPr/>
        </p:nvSpPr>
        <p:spPr>
          <a:xfrm>
            <a:off x="465480" y="1366200"/>
            <a:ext cx="1953720" cy="195840"/>
          </a:xfrm>
          <a:prstGeom prst="roundRect">
            <a:avLst>
              <a:gd name="adj" fmla="val 3600"/>
            </a:avLst>
          </a:prstGeom>
          <a:solidFill>
            <a:srgbClr val="ff6633"/>
          </a:solidFill>
          <a:ln>
            <a:solidFill>
              <a:srgbClr val="808080"/>
            </a:solidFill>
          </a:ln>
        </p:spPr>
      </p:sp>
      <p:sp>
        <p:nvSpPr>
          <p:cNvPr id="198" name="CustomShape 3"/>
          <p:cNvSpPr/>
          <p:nvPr/>
        </p:nvSpPr>
        <p:spPr>
          <a:xfrm>
            <a:off x="2419200" y="1366200"/>
            <a:ext cx="7153560" cy="195840"/>
          </a:xfrm>
          <a:prstGeom prst="roundRect">
            <a:avLst>
              <a:gd name="adj" fmla="val 3600"/>
            </a:avLst>
          </a:prstGeom>
          <a:solidFill>
            <a:srgbClr val="00ae00"/>
          </a:solidFill>
          <a:ln>
            <a:solidFill>
              <a:srgbClr val="808080"/>
            </a:solidFill>
          </a:ln>
        </p:spPr>
      </p:sp>
      <p:sp>
        <p:nvSpPr>
          <p:cNvPr id="199" name="TextShape 4"/>
          <p:cNvSpPr txBox="1"/>
          <p:nvPr/>
        </p:nvSpPr>
        <p:spPr>
          <a:xfrm>
            <a:off x="386640" y="1728000"/>
            <a:ext cx="10024200" cy="800640"/>
          </a:xfrm>
          <a:prstGeom prst="rect">
            <a:avLst/>
          </a:prstGeom>
        </p:spPr>
        <p:txBody>
          <a:bodyPr lIns="90000" rIns="90000" tIns="45000" bIns="45000"/>
          <a:p>
            <a:r>
              <a:rPr b="1" lang="fr-FR" sz="2200">
                <a:solidFill>
                  <a:srgbClr val="800000"/>
                </a:solidFill>
                <a:latin typeface="Arial"/>
              </a:rPr>
              <a:t>Influence of the coupling rate among subpopulations in a metapopulation </a:t>
            </a:r>
            <a:endParaRPr/>
          </a:p>
          <a:p>
            <a:r>
              <a:rPr b="1" lang="fr-FR" sz="2200">
                <a:solidFill>
                  <a:srgbClr val="800000"/>
                </a:solidFill>
                <a:latin typeface="Arial"/>
              </a:rPr>
              <a:t>on the slope of the coef. of global persistence to </a:t>
            </a:r>
            <a:r>
              <a:rPr b="1" lang="fr-FR" sz="2200">
                <a:solidFill>
                  <a:srgbClr val="800000"/>
                </a:solidFill>
                <a:latin typeface="Arial"/>
                <a:ea typeface="Arial"/>
              </a:rPr>
              <a:t>φ</a:t>
            </a:r>
            <a:r>
              <a:rPr b="1" lang="fr-FR" sz="2313" baseline="-101000">
                <a:solidFill>
                  <a:srgbClr val="800000"/>
                </a:solidFill>
                <a:latin typeface="Arial"/>
                <a:ea typeface="Arial"/>
              </a:rPr>
              <a:t>Max</a:t>
            </a:r>
            <a:r>
              <a:rPr b="1" lang="fr-FR" sz="2200">
                <a:solidFill>
                  <a:srgbClr val="800000"/>
                </a:solidFill>
                <a:latin typeface="Arial"/>
              </a:rPr>
              <a:t> </a:t>
            </a:r>
            <a:endParaRPr/>
          </a:p>
        </p:txBody>
      </p:sp>
      <p:sp>
        <p:nvSpPr>
          <p:cNvPr id="200" name="TextShape 5"/>
          <p:cNvSpPr txBox="1"/>
          <p:nvPr/>
        </p:nvSpPr>
        <p:spPr>
          <a:xfrm>
            <a:off x="360000" y="6485760"/>
            <a:ext cx="6026760" cy="858240"/>
          </a:xfrm>
          <a:prstGeom prst="rect">
            <a:avLst/>
          </a:prstGeom>
        </p:spPr>
        <p:txBody>
          <a:bodyPr lIns="90000" rIns="90000" tIns="45000" bIns="45000"/>
          <a:p>
            <a:r>
              <a:rPr lang="fr-FR">
                <a:latin typeface="Arial"/>
              </a:rPr>
              <a:t> </a:t>
            </a:r>
            <a:r>
              <a:rPr lang="fr-FR">
                <a:latin typeface="Arial"/>
              </a:rPr>
              <a:t>Coupling rate \rho = {0.001, 0.005, 0.01, 0.05,0.1, 0.5, 1},</a:t>
            </a:r>
            <a:endParaRPr/>
          </a:p>
          <a:p>
            <a:r>
              <a:rPr lang="fr-FR">
                <a:latin typeface="Arial"/>
              </a:rPr>
              <a:t>phiMAX={0,pi/2,pi} and the population size N=1e5.</a:t>
            </a:r>
            <a:endParaRPr/>
          </a:p>
          <a:p>
            <a:r>
              <a:rPr lang="fr-FR">
                <a:latin typeface="Arial"/>
              </a:rPr>
              <a:t>NbVilles = 05</a:t>
            </a:r>
            <a:endParaRPr/>
          </a:p>
        </p:txBody>
      </p:sp>
      <p:pic>
        <p:nvPicPr>
          <p:cNvPr id="201" name="" descr=""/>
          <p:cNvPicPr/>
          <p:nvPr/>
        </p:nvPicPr>
        <p:blipFill>
          <a:blip r:embed="rId1"/>
          <a:stretch>
            <a:fillRect/>
          </a:stretch>
        </p:blipFill>
        <p:spPr>
          <a:xfrm>
            <a:off x="1748880" y="2528640"/>
            <a:ext cx="4803120" cy="3722760"/>
          </a:xfrm>
          <a:prstGeom prst="rect">
            <a:avLst/>
          </a:prstGeom>
          <a:ln>
            <a:noFill/>
          </a:ln>
        </p:spPr>
      </p:pic>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2" name="TextShape 1"/>
          <p:cNvSpPr txBox="1"/>
          <p:nvPr/>
        </p:nvSpPr>
        <p:spPr>
          <a:xfrm>
            <a:off x="504000" y="301320"/>
            <a:ext cx="9071640" cy="1262160"/>
          </a:xfrm>
          <a:prstGeom prst="rect">
            <a:avLst/>
          </a:prstGeom>
        </p:spPr>
        <p:txBody>
          <a:bodyPr lIns="0" rIns="0" tIns="0" bIns="0" anchor="ctr"/>
          <a:p>
            <a:pPr algn="ctr"/>
            <a:r>
              <a:rPr lang="fr-FR" sz="4400">
                <a:latin typeface="Arial"/>
              </a:rPr>
              <a:t>Conclusion</a:t>
            </a:r>
            <a:endParaRPr/>
          </a:p>
        </p:txBody>
      </p:sp>
      <p:sp>
        <p:nvSpPr>
          <p:cNvPr id="203" name="TextShape 2"/>
          <p:cNvSpPr txBox="1"/>
          <p:nvPr/>
        </p:nvSpPr>
        <p:spPr>
          <a:xfrm>
            <a:off x="504000" y="1769040"/>
            <a:ext cx="8870040" cy="4384440"/>
          </a:xfrm>
          <a:prstGeom prst="rect">
            <a:avLst/>
          </a:prstGeom>
        </p:spPr>
        <p:txBody>
          <a:bodyPr lIns="0" rIns="0" tIns="0" bIns="0"/>
          <a:p>
            <a:pPr>
              <a:buSzPct val="45000"/>
              <a:buFont typeface="StarSymbol"/>
              <a:buChar char=""/>
            </a:pPr>
            <a:r>
              <a:rPr lang="fr-FR" sz="3200">
                <a:latin typeface="Arial"/>
              </a:rPr>
              <a:t>In summary, the degree of asynchrony increases the global persistence time of an infectious disease.</a:t>
            </a:r>
            <a:endParaRPr/>
          </a:p>
          <a:p>
            <a:pPr>
              <a:buSzPct val="45000"/>
              <a:buFont typeface="StarSymbol"/>
              <a:buChar char=""/>
            </a:pPr>
            <a:r>
              <a:rPr lang="fr-FR" sz="3200">
                <a:latin typeface="Arial"/>
              </a:rPr>
              <a:t>NOW : </a:t>
            </a:r>
            <a:endParaRPr/>
          </a:p>
          <a:p>
            <a:pPr lvl="1">
              <a:buBlip>
                <a:blip r:embed="rId1"/>
              </a:buBlip>
            </a:pPr>
            <a:r>
              <a:rPr lang="fr-FR" sz="2800">
                <a:solidFill>
                  <a:srgbClr val="010000"/>
                </a:solidFill>
                <a:latin typeface="Arial"/>
              </a:rPr>
              <a:t>GIVING an efficient </a:t>
            </a:r>
            <a:r>
              <a:rPr b="1" lang="fr-FR" sz="2800">
                <a:solidFill>
                  <a:srgbClr val="010000"/>
                </a:solidFill>
                <a:latin typeface="Arial"/>
              </a:rPr>
              <a:t>algorithm</a:t>
            </a:r>
            <a:r>
              <a:rPr lang="fr-FR" sz="2800">
                <a:solidFill>
                  <a:srgbClr val="010000"/>
                </a:solidFill>
                <a:latin typeface="Arial"/>
              </a:rPr>
              <a:t> for optimizing vaccination policies evaluated by</a:t>
            </a:r>
            <a:r>
              <a:rPr b="1" lang="fr-FR" sz="2800">
                <a:solidFill>
                  <a:srgbClr val="010000"/>
                </a:solidFill>
                <a:latin typeface="Arial"/>
              </a:rPr>
              <a:t> spacial and stochastic simulation.</a:t>
            </a:r>
            <a:endParaRPr/>
          </a:p>
          <a:p>
            <a:pPr lvl="1">
              <a:buBlip>
                <a:blip r:embed="rId2"/>
              </a:buBlip>
            </a:pPr>
            <a:r>
              <a:rPr b="1" lang="fr-FR" sz="2800">
                <a:solidFill>
                  <a:srgbClr val="010000"/>
                </a:solidFill>
                <a:latin typeface="Arial"/>
              </a:rPr>
              <a:t>Evaluating this algorithm.</a:t>
            </a:r>
            <a:endParaRPr/>
          </a:p>
        </p:txBody>
      </p:sp>
      <p:sp>
        <p:nvSpPr>
          <p:cNvPr id="204" name="CustomShape 3"/>
          <p:cNvSpPr/>
          <p:nvPr/>
        </p:nvSpPr>
        <p:spPr>
          <a:xfrm>
            <a:off x="465480" y="1366560"/>
            <a:ext cx="1953720" cy="195840"/>
          </a:xfrm>
          <a:prstGeom prst="roundRect">
            <a:avLst>
              <a:gd name="adj" fmla="val 3600"/>
            </a:avLst>
          </a:prstGeom>
          <a:solidFill>
            <a:srgbClr val="ff6633"/>
          </a:solidFill>
          <a:ln>
            <a:solidFill>
              <a:srgbClr val="808080"/>
            </a:solidFill>
          </a:ln>
        </p:spPr>
      </p:sp>
      <p:sp>
        <p:nvSpPr>
          <p:cNvPr id="205" name="CustomShape 4"/>
          <p:cNvSpPr/>
          <p:nvPr/>
        </p:nvSpPr>
        <p:spPr>
          <a:xfrm>
            <a:off x="2419200" y="1366560"/>
            <a:ext cx="7153560" cy="195840"/>
          </a:xfrm>
          <a:prstGeom prst="roundRect">
            <a:avLst>
              <a:gd name="adj" fmla="val 3600"/>
            </a:avLst>
          </a:prstGeom>
          <a:solidFill>
            <a:srgbClr val="00ae00"/>
          </a:solidFill>
          <a:ln>
            <a:solidFill>
              <a:srgbClr val="808080"/>
            </a:solidFill>
          </a:ln>
        </p:spPr>
      </p:sp>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6" name="TextShape 1"/>
          <p:cNvSpPr txBox="1"/>
          <p:nvPr/>
        </p:nvSpPr>
        <p:spPr>
          <a:xfrm>
            <a:off x="529200" y="929520"/>
            <a:ext cx="9262800" cy="3678480"/>
          </a:xfrm>
          <a:prstGeom prst="rect">
            <a:avLst/>
          </a:prstGeom>
        </p:spPr>
        <p:txBody>
          <a:bodyPr lIns="0" rIns="0" tIns="0" bIns="0" anchor="ctr"/>
          <a:p>
            <a:r>
              <a:rPr b="1" lang="fr-FR" sz="4400">
                <a:latin typeface="Arial"/>
              </a:rPr>
              <a:t>Manuscript in preparation:</a:t>
            </a:r>
            <a:r>
              <a:rPr lang="fr-FR" sz="4400">
                <a:latin typeface="Arial"/>
              </a:rPr>
              <a:t>
</a:t>
            </a:r>
            <a:r>
              <a:rPr lang="fr-FR" sz="4400">
                <a:latin typeface="Arial"/>
              </a:rPr>
              <a:t>
</a:t>
            </a:r>
            <a:r>
              <a:rPr lang="fr-FR" sz="3600">
                <a:latin typeface="Arial"/>
              </a:rPr>
              <a:t>T.C.G. Tran, J.D. Zucker, M.Choisy, Quantifying the effect of synchrony on the persistence of infectious diseases in a metapopulation.</a:t>
            </a:r>
            <a:endParaRPr/>
          </a:p>
        </p:txBody>
      </p:sp>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0" name="TextShape 1"/>
          <p:cNvSpPr txBox="1"/>
          <p:nvPr/>
        </p:nvSpPr>
        <p:spPr>
          <a:xfrm>
            <a:off x="540720" y="113760"/>
            <a:ext cx="9071640" cy="1262160"/>
          </a:xfrm>
          <a:prstGeom prst="rect">
            <a:avLst/>
          </a:prstGeom>
        </p:spPr>
        <p:txBody>
          <a:bodyPr lIns="0" rIns="0" tIns="0" bIns="0" anchor="ctr"/>
          <a:p>
            <a:pPr algn="ctr"/>
            <a:r>
              <a:rPr lang="fr-FR" sz="4400">
                <a:latin typeface="Arial"/>
              </a:rPr>
              <a:t>Context et Objective</a:t>
            </a:r>
            <a:endParaRPr/>
          </a:p>
        </p:txBody>
      </p:sp>
      <p:sp>
        <p:nvSpPr>
          <p:cNvPr id="91" name="TextShape 2"/>
          <p:cNvSpPr txBox="1"/>
          <p:nvPr/>
        </p:nvSpPr>
        <p:spPr>
          <a:xfrm>
            <a:off x="288000" y="1944000"/>
            <a:ext cx="8280000" cy="4528080"/>
          </a:xfrm>
          <a:prstGeom prst="rect">
            <a:avLst/>
          </a:prstGeom>
        </p:spPr>
        <p:txBody>
          <a:bodyPr lIns="0" rIns="0" tIns="0" bIns="0"/>
          <a:p>
            <a:pPr>
              <a:lnSpc>
                <a:spcPct val="100000"/>
              </a:lnSpc>
              <a:buBlip>
                <a:blip r:embed="rId1"/>
              </a:buBlip>
            </a:pPr>
            <a:r>
              <a:rPr lang="en-GB" sz="3600">
                <a:latin typeface="Arial"/>
              </a:rPr>
              <a:t>Many </a:t>
            </a:r>
            <a:r>
              <a:rPr lang="fr-FR" sz="3600">
                <a:latin typeface="Arial"/>
              </a:rPr>
              <a:t>infectious diseases such as measles, dengue in Asia and most countries of southeast Asia. (REF)</a:t>
            </a:r>
            <a:r>
              <a:rPr lang="fr-FR" sz="3600">
                <a:latin typeface="Arial"/>
              </a:rPr>
              <a:t>
</a:t>
            </a:r>
            <a:endParaRPr/>
          </a:p>
          <a:p>
            <a:pPr>
              <a:lnSpc>
                <a:spcPct val="100000"/>
              </a:lnSpc>
              <a:buBlip>
                <a:blip r:embed="rId2"/>
              </a:buBlip>
            </a:pPr>
            <a:r>
              <a:rPr lang="fr-FR" sz="3600">
                <a:solidFill>
                  <a:srgbClr val="010000"/>
                </a:solidFill>
                <a:latin typeface="Arial"/>
              </a:rPr>
              <a:t>Vaccination: Mass policy, the oldest and still most widely used in the world, is to vaccinate a maximal number of children before a certain age. It is already getting a significant decrease about the incidence in many countries,</a:t>
            </a:r>
            <a:r>
              <a:rPr lang="fr-FR" sz="3600">
                <a:solidFill>
                  <a:srgbClr val="010000"/>
                </a:solidFill>
                <a:latin typeface="Arial"/>
              </a:rPr>
              <a:t>
</a:t>
            </a:r>
            <a:endParaRPr/>
          </a:p>
          <a:p>
            <a:pPr>
              <a:lnSpc>
                <a:spcPct val="100000"/>
              </a:lnSpc>
              <a:buBlip>
                <a:blip r:embed="rId3"/>
              </a:buBlip>
            </a:pPr>
            <a:r>
              <a:rPr lang="fr-FR" sz="3600">
                <a:solidFill>
                  <a:srgbClr val="010000"/>
                </a:solidFill>
                <a:latin typeface="Arial"/>
              </a:rPr>
              <a:t>Problem  : is too expensive, ineffective and absolutely impossible to implement in many poor countries, in particular in Africa, Southest Asia..as at the same time financial and logistical problems. (ex. the projet of the WHO about extinction of measles in Vietnam before 2012 is failed).</a:t>
            </a:r>
            <a:endParaRPr/>
          </a:p>
          <a:p>
            <a:pPr lvl="1" algn="just">
              <a:buBlip>
                <a:blip r:embed="rId4"/>
              </a:buBlip>
            </a:pPr>
            <a:endParaRPr/>
          </a:p>
        </p:txBody>
      </p:sp>
      <p:sp>
        <p:nvSpPr>
          <p:cNvPr id="92" name="CustomShape 3"/>
          <p:cNvSpPr/>
          <p:nvPr/>
        </p:nvSpPr>
        <p:spPr>
          <a:xfrm>
            <a:off x="360360" y="6399000"/>
            <a:ext cx="8063640" cy="945000"/>
          </a:xfrm>
          <a:prstGeom prst="rect">
            <a:avLst/>
          </a:prstGeom>
          <a:solidFill>
            <a:srgbClr val="e7e7ff"/>
          </a:solidFill>
          <a:ln>
            <a:noFill/>
          </a:ln>
        </p:spPr>
        <p:txBody>
          <a:bodyPr lIns="121680" rIns="121680" tIns="60840" bIns="60840"/>
          <a:p>
            <a:pPr algn="just"/>
            <a:r>
              <a:rPr b="1" lang="fr-FR">
                <a:solidFill>
                  <a:srgbClr val="dc2300"/>
                </a:solidFill>
                <a:latin typeface="Arial"/>
              </a:rPr>
              <a:t>OPTIMIZING vaccination policies that would be more effective, less expensive than the mass policies.</a:t>
            </a:r>
            <a:endParaRPr/>
          </a:p>
          <a:p>
            <a:pPr algn="just"/>
            <a:endParaRPr/>
          </a:p>
        </p:txBody>
      </p:sp>
      <p:sp>
        <p:nvSpPr>
          <p:cNvPr id="93" name="CustomShape 4"/>
          <p:cNvSpPr/>
          <p:nvPr/>
        </p:nvSpPr>
        <p:spPr>
          <a:xfrm>
            <a:off x="540720" y="1080000"/>
            <a:ext cx="1907280" cy="144000"/>
          </a:xfrm>
          <a:prstGeom prst="roundRect">
            <a:avLst>
              <a:gd name="adj" fmla="val 3600"/>
            </a:avLst>
          </a:prstGeom>
          <a:solidFill>
            <a:srgbClr val="ff6633"/>
          </a:solidFill>
          <a:ln>
            <a:solidFill>
              <a:srgbClr val="808080"/>
            </a:solidFill>
          </a:ln>
        </p:spPr>
      </p:sp>
      <p:sp>
        <p:nvSpPr>
          <p:cNvPr id="94" name="CustomShape 5"/>
          <p:cNvSpPr/>
          <p:nvPr/>
        </p:nvSpPr>
        <p:spPr>
          <a:xfrm>
            <a:off x="2448000" y="1080000"/>
            <a:ext cx="6984000" cy="144000"/>
          </a:xfrm>
          <a:prstGeom prst="roundRect">
            <a:avLst>
              <a:gd name="adj" fmla="val 3600"/>
            </a:avLst>
          </a:prstGeom>
          <a:solidFill>
            <a:srgbClr val="00ae00"/>
          </a:solidFill>
          <a:ln>
            <a:solidFill>
              <a:srgbClr val="808080"/>
            </a:solidFill>
          </a:ln>
        </p:spPr>
      </p:sp>
      <p:pic>
        <p:nvPicPr>
          <p:cNvPr id="95" name="" descr=""/>
          <p:cNvPicPr/>
          <p:nvPr/>
        </p:nvPicPr>
        <p:blipFill>
          <a:blip r:embed="rId5"/>
          <a:stretch>
            <a:fillRect/>
          </a:stretch>
        </p:blipFill>
        <p:spPr>
          <a:xfrm>
            <a:off x="8568000" y="1656000"/>
            <a:ext cx="1440000" cy="1872000"/>
          </a:xfrm>
          <a:prstGeom prst="rect">
            <a:avLst/>
          </a:prstGeom>
          <a:ln>
            <a:noFill/>
          </a:ln>
        </p:spPr>
      </p:pic>
      <p:pic>
        <p:nvPicPr>
          <p:cNvPr id="96" name="" descr=""/>
          <p:cNvPicPr/>
          <p:nvPr/>
        </p:nvPicPr>
        <p:blipFill>
          <a:blip r:embed="rId6"/>
          <a:stretch>
            <a:fillRect/>
          </a:stretch>
        </p:blipFill>
        <p:spPr>
          <a:xfrm>
            <a:off x="8496000" y="3600000"/>
            <a:ext cx="1584000" cy="1656000"/>
          </a:xfrm>
          <a:prstGeom prst="rect">
            <a:avLst/>
          </a:prstGeom>
          <a:ln>
            <a:noFill/>
          </a:ln>
        </p:spPr>
      </p:pic>
      <p:pic>
        <p:nvPicPr>
          <p:cNvPr id="97" name="" descr=""/>
          <p:cNvPicPr/>
          <p:nvPr/>
        </p:nvPicPr>
        <p:blipFill>
          <a:blip r:embed="rId7"/>
          <a:stretch>
            <a:fillRect/>
          </a:stretch>
        </p:blipFill>
        <p:spPr>
          <a:xfrm>
            <a:off x="8496000" y="5256000"/>
            <a:ext cx="1583640" cy="1584000"/>
          </a:xfrm>
          <a:prstGeom prst="rect">
            <a:avLst/>
          </a:prstGeom>
          <a:ln>
            <a:noFill/>
          </a:ln>
        </p:spPr>
      </p:pic>
      <p:pic>
        <p:nvPicPr>
          <p:cNvPr id="98" name="" descr=""/>
          <p:cNvPicPr/>
          <p:nvPr/>
        </p:nvPicPr>
        <p:blipFill>
          <a:blip r:embed="rId8"/>
          <a:stretch>
            <a:fillRect/>
          </a:stretch>
        </p:blipFill>
        <p:spPr>
          <a:xfrm>
            <a:off x="9287640" y="5039640"/>
            <a:ext cx="648000" cy="504000"/>
          </a:xfrm>
          <a:prstGeom prst="rect">
            <a:avLst/>
          </a:prstGeom>
          <a:ln>
            <a:noFill/>
          </a:ln>
        </p:spPr>
      </p:pic>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7" name="TextShape 1"/>
          <p:cNvSpPr txBox="1"/>
          <p:nvPr/>
        </p:nvSpPr>
        <p:spPr>
          <a:xfrm>
            <a:off x="504000" y="301320"/>
            <a:ext cx="9071640" cy="1262160"/>
          </a:xfrm>
          <a:prstGeom prst="rect">
            <a:avLst/>
          </a:prstGeom>
        </p:spPr>
        <p:txBody>
          <a:bodyPr lIns="0" rIns="0" tIns="0" bIns="0" anchor="ctr"/>
          <a:p>
            <a:pPr algn="ctr"/>
            <a:r>
              <a:rPr lang="fr-FR" sz="4400">
                <a:latin typeface="Arial"/>
              </a:rPr>
              <a:t>Reference</a:t>
            </a:r>
            <a:endParaRPr/>
          </a:p>
        </p:txBody>
      </p:sp>
      <p:sp>
        <p:nvSpPr>
          <p:cNvPr id="208" name="CustomShape 2"/>
          <p:cNvSpPr/>
          <p:nvPr/>
        </p:nvSpPr>
        <p:spPr>
          <a:xfrm>
            <a:off x="360000" y="2088000"/>
            <a:ext cx="9648000" cy="5232600"/>
          </a:xfrm>
          <a:prstGeom prst="rect">
            <a:avLst/>
          </a:prstGeom>
          <a:noFill/>
          <a:ln>
            <a:noFill/>
          </a:ln>
        </p:spPr>
        <p:txBody>
          <a:bodyPr lIns="121680" rIns="121680" tIns="60840" bIns="60840"/>
          <a:p>
            <a:pPr algn="just">
              <a:lnSpc>
                <a:spcPct val="100000"/>
              </a:lnSpc>
            </a:pPr>
            <a:r>
              <a:rPr b="1" lang="fr-FR" sz="1200">
                <a:solidFill>
                  <a:srgbClr val="ff0000"/>
                </a:solidFill>
                <a:latin typeface="Comic Sans MS"/>
              </a:rPr>
              <a:t>REFERENCES</a:t>
            </a:r>
            <a:endParaRPr/>
          </a:p>
          <a:p>
            <a:pPr algn="just">
              <a:lnSpc>
                <a:spcPct val="100000"/>
              </a:lnSpc>
            </a:pPr>
            <a:r>
              <a:rPr lang="fr-FR" sz="1200">
                <a:solidFill>
                  <a:srgbClr val="00000a"/>
                </a:solidFill>
                <a:latin typeface="Arial Narrow"/>
                <a:ea typeface="DejaVu Sans"/>
              </a:rPr>
              <a:t>1- Earn, D. J.; Rohani, P. &amp; Grenfell, B. T. Persistence, chaos and synchrony in ecology and epidemiology. </a:t>
            </a:r>
            <a:r>
              <a:rPr i="1" lang="fr-FR" sz="1200">
                <a:solidFill>
                  <a:srgbClr val="00000a"/>
                </a:solidFill>
                <a:latin typeface="Arial Narrow"/>
                <a:ea typeface="DejaVu Sans"/>
              </a:rPr>
              <a:t>Proceedings of the Royal Society of London B, </a:t>
            </a:r>
            <a:r>
              <a:rPr b="1" lang="fr-FR" sz="1200">
                <a:solidFill>
                  <a:srgbClr val="00000a"/>
                </a:solidFill>
                <a:latin typeface="Arial Narrow"/>
                <a:ea typeface="DejaVu Sans"/>
              </a:rPr>
              <a:t>1998</a:t>
            </a:r>
            <a:r>
              <a:rPr i="1" lang="fr-FR" sz="1200">
                <a:solidFill>
                  <a:srgbClr val="00000a"/>
                </a:solidFill>
                <a:latin typeface="Arial Narrow"/>
                <a:ea typeface="DejaVu Sans"/>
              </a:rPr>
              <a:t>, 265</a:t>
            </a:r>
            <a:r>
              <a:rPr lang="fr-FR" sz="1200">
                <a:solidFill>
                  <a:srgbClr val="00000a"/>
                </a:solidFill>
                <a:latin typeface="Arial Narrow"/>
                <a:ea typeface="DejaVu Sans"/>
              </a:rPr>
              <a:t>, 7-10</a:t>
            </a:r>
            <a:endParaRPr/>
          </a:p>
          <a:p>
            <a:pPr algn="just">
              <a:lnSpc>
                <a:spcPct val="100000"/>
              </a:lnSpc>
            </a:pPr>
            <a:r>
              <a:rPr lang="fr-FR" sz="1200">
                <a:solidFill>
                  <a:srgbClr val="00000a"/>
                </a:solidFill>
                <a:latin typeface="Arial Narrow"/>
                <a:ea typeface="DejaVu Sans"/>
              </a:rPr>
              <a:t>2- Grenfell, B. T.; Bjørnstad, O. N. &amp; Kappey, J. Travelling waves and spatial hierarchies in measles epidemics. </a:t>
            </a:r>
            <a:r>
              <a:rPr i="1" lang="fr-FR" sz="1200">
                <a:solidFill>
                  <a:srgbClr val="00000a"/>
                </a:solidFill>
                <a:latin typeface="Arial Narrow"/>
                <a:ea typeface="DejaVu Sans"/>
              </a:rPr>
              <a:t>Nature, </a:t>
            </a:r>
            <a:r>
              <a:rPr b="1" lang="fr-FR" sz="1200">
                <a:solidFill>
                  <a:srgbClr val="00000a"/>
                </a:solidFill>
                <a:latin typeface="Arial Narrow"/>
                <a:ea typeface="DejaVu Sans"/>
              </a:rPr>
              <a:t>2001</a:t>
            </a:r>
            <a:r>
              <a:rPr i="1" lang="fr-FR" sz="1200">
                <a:solidFill>
                  <a:srgbClr val="00000a"/>
                </a:solidFill>
                <a:latin typeface="Arial Narrow"/>
                <a:ea typeface="DejaVu Sans"/>
              </a:rPr>
              <a:t>, 414</a:t>
            </a:r>
            <a:r>
              <a:rPr lang="fr-FR" sz="1200">
                <a:solidFill>
                  <a:srgbClr val="00000a"/>
                </a:solidFill>
                <a:latin typeface="Arial Narrow"/>
                <a:ea typeface="DejaVu Sans"/>
              </a:rPr>
              <a:t>, 716-723 </a:t>
            </a:r>
            <a:endParaRPr/>
          </a:p>
          <a:p>
            <a:pPr>
              <a:lnSpc>
                <a:spcPct val="100000"/>
              </a:lnSpc>
            </a:pPr>
            <a:r>
              <a:rPr lang="fr-FR" sz="1200">
                <a:solidFill>
                  <a:srgbClr val="00000a"/>
                </a:solidFill>
                <a:latin typeface="Arial Narrow"/>
                <a:ea typeface="DejaVu Sans"/>
              </a:rPr>
              <a:t>3- Nokes, D. J. &amp; Swinton, J. Vaccination in pulses: a strategy for global eradication of measles and polio? </a:t>
            </a:r>
            <a:endParaRPr/>
          </a:p>
          <a:p>
            <a:pPr>
              <a:lnSpc>
                <a:spcPct val="100000"/>
              </a:lnSpc>
            </a:pPr>
            <a:r>
              <a:rPr lang="fr-FR" sz="1200">
                <a:solidFill>
                  <a:srgbClr val="00000a"/>
                </a:solidFill>
                <a:latin typeface="Arial Narrow"/>
                <a:ea typeface="DejaVu Sans"/>
              </a:rPr>
              <a:t>S. Altizer, A. Dobson, P. Hosseini, P. Hudson, M. Pascual, and P. Rohani. Seasonality and</a:t>
            </a:r>
            <a:endParaRPr/>
          </a:p>
          <a:p>
            <a:pPr>
              <a:lnSpc>
                <a:spcPct val="100000"/>
              </a:lnSpc>
            </a:pPr>
            <a:r>
              <a:rPr lang="fr-FR" sz="1200">
                <a:solidFill>
                  <a:srgbClr val="00000a"/>
                </a:solidFill>
                <a:latin typeface="Arial Narrow"/>
                <a:ea typeface="DejaVu Sans"/>
              </a:rPr>
              <a:t>the dynamics of infectious diseases. Ecol Lett, 9(4):467484, Apr 2006.</a:t>
            </a:r>
            <a:endParaRPr/>
          </a:p>
          <a:p>
            <a:pPr>
              <a:lnSpc>
                <a:spcPct val="100000"/>
              </a:lnSpc>
            </a:pPr>
            <a:r>
              <a:rPr lang="fr-FR" sz="1200">
                <a:solidFill>
                  <a:srgbClr val="00000a"/>
                </a:solidFill>
                <a:latin typeface="Arial Narrow"/>
                <a:ea typeface="DejaVu Sans"/>
              </a:rPr>
              <a:t>4- R. M. Anderson and R. M. May. Infectious Diseases of Humans: Dynamics and Control. Oxford University Press, 1992.</a:t>
            </a:r>
            <a:endParaRPr/>
          </a:p>
          <a:p>
            <a:pPr>
              <a:lnSpc>
                <a:spcPct val="100000"/>
              </a:lnSpc>
            </a:pPr>
            <a:r>
              <a:rPr lang="fr-FR" sz="1200">
                <a:solidFill>
                  <a:srgbClr val="00000a"/>
                </a:solidFill>
                <a:latin typeface="Arial Narrow"/>
                <a:ea typeface="DejaVu Sans"/>
              </a:rPr>
              <a:t>5- B. Bolker and B. Grenfell. Space, persistence and dynamics of measles epidemics. The Royal Society, 348:309320, 1995.</a:t>
            </a:r>
            <a:endParaRPr/>
          </a:p>
          <a:p>
            <a:pPr>
              <a:lnSpc>
                <a:spcPct val="100000"/>
              </a:lnSpc>
            </a:pPr>
            <a:r>
              <a:rPr lang="fr-FR" sz="1200">
                <a:solidFill>
                  <a:srgbClr val="00000a"/>
                </a:solidFill>
                <a:latin typeface="Arial Narrow"/>
                <a:ea typeface="DejaVu Sans"/>
              </a:rPr>
              <a:t>6- D. T. Gillespie. Exact stochastic simulation of coupled chemical reactions. The journal of</a:t>
            </a:r>
            <a:endParaRPr/>
          </a:p>
          <a:p>
            <a:pPr>
              <a:lnSpc>
                <a:spcPct val="100000"/>
              </a:lnSpc>
            </a:pPr>
            <a:r>
              <a:rPr lang="fr-FR" sz="1200">
                <a:solidFill>
                  <a:srgbClr val="00000a"/>
                </a:solidFill>
                <a:latin typeface="Arial Narrow"/>
                <a:ea typeface="DejaVu Sans"/>
              </a:rPr>
              <a:t>physical chemistry, 81(25):23402361, 1977.</a:t>
            </a:r>
            <a:endParaRPr/>
          </a:p>
          <a:p>
            <a:pPr>
              <a:lnSpc>
                <a:spcPct val="100000"/>
              </a:lnSpc>
            </a:pPr>
            <a:r>
              <a:rPr lang="fr-FR" sz="1200">
                <a:solidFill>
                  <a:srgbClr val="00000a"/>
                </a:solidFill>
                <a:latin typeface="Arial Narrow"/>
                <a:ea typeface="DejaVu Sans"/>
              </a:rPr>
              <a:t>7- B.T. Grenfell, B. M. Bolker, and A. Klegzkowski. Seasonality and extinction in chaotic metapopulation. The royal society, 259:97103, 1995.</a:t>
            </a:r>
            <a:endParaRPr/>
          </a:p>
          <a:p>
            <a:pPr>
              <a:lnSpc>
                <a:spcPct val="100000"/>
              </a:lnSpc>
            </a:pPr>
            <a:r>
              <a:rPr lang="fr-FR" sz="1200">
                <a:solidFill>
                  <a:srgbClr val="00000a"/>
                </a:solidFill>
                <a:latin typeface="Arial Narrow"/>
                <a:ea typeface="DejaVu Sans"/>
              </a:rPr>
              <a:t>8- M. J. Keeling and B. T. Grenfell. Understanding the persistence of measles: reconciling theory, simulation and observation. Proc Biol Sci, 269(1489):335343, Feb 2002.</a:t>
            </a:r>
            <a:endParaRPr/>
          </a:p>
          <a:p>
            <a:pPr>
              <a:lnSpc>
                <a:spcPct val="100000"/>
              </a:lnSpc>
            </a:pPr>
            <a:r>
              <a:rPr lang="fr-FR" sz="1200">
                <a:solidFill>
                  <a:srgbClr val="00000a"/>
                </a:solidFill>
                <a:latin typeface="Arial Narrow"/>
                <a:ea typeface="DejaVu Sans"/>
              </a:rPr>
              <a:t>10- M. J. Keeling and P. Rohani. Modeling Infectious Diseases in humans and animals. Princeton University Press, 2008.</a:t>
            </a:r>
            <a:endParaRPr/>
          </a:p>
          <a:p>
            <a:pPr>
              <a:lnSpc>
                <a:spcPct val="100000"/>
              </a:lnSpc>
            </a:pPr>
            <a:r>
              <a:rPr lang="fr-FR" sz="1200">
                <a:solidFill>
                  <a:srgbClr val="00000a"/>
                </a:solidFill>
                <a:latin typeface="Arial Narrow"/>
                <a:ea typeface="DejaVu Sans"/>
              </a:rPr>
              <a:t>11-  A. L. Lloyd. Realistic distributions of infectious periods in epidemic models: changing patterns of persistence and dynamics. Theor Popul Biol, 60(1):5971, Aug 2001.</a:t>
            </a:r>
            <a:endParaRPr/>
          </a:p>
          <a:p>
            <a:pPr>
              <a:lnSpc>
                <a:spcPct val="100000"/>
              </a:lnSpc>
            </a:pPr>
            <a:r>
              <a:rPr lang="fr-FR" sz="1200">
                <a:solidFill>
                  <a:srgbClr val="00000a"/>
                </a:solidFill>
                <a:latin typeface="Arial Narrow"/>
                <a:ea typeface="DejaVu Sans"/>
              </a:rPr>
              <a:t>12- E. Renshaw. Modelling biological populations in space and time, volume 11. Cambridge Uni-</a:t>
            </a:r>
            <a:endParaRPr/>
          </a:p>
          <a:p>
            <a:pPr>
              <a:lnSpc>
                <a:spcPct val="100000"/>
              </a:lnSpc>
            </a:pPr>
            <a:r>
              <a:rPr lang="fr-FR" sz="1200">
                <a:solidFill>
                  <a:srgbClr val="00000a"/>
                </a:solidFill>
                <a:latin typeface="Arial Narrow"/>
                <a:ea typeface="DejaVu Sans"/>
              </a:rPr>
              <a:t>versity Press, 1993.</a:t>
            </a:r>
            <a:endParaRPr/>
          </a:p>
          <a:p>
            <a:pPr>
              <a:lnSpc>
                <a:spcPct val="100000"/>
              </a:lnSpc>
            </a:pPr>
            <a:r>
              <a:rPr lang="fr-FR" sz="1200">
                <a:solidFill>
                  <a:srgbClr val="00000a"/>
                </a:solidFill>
                <a:latin typeface="Arial Narrow"/>
                <a:ea typeface="DejaVu Sans"/>
              </a:rPr>
              <a:t>13- T. M. Therneau. A Package for Survival Analysis in S, 2014. R package version 2.37-7.</a:t>
            </a:r>
            <a:endParaRPr/>
          </a:p>
          <a:p>
            <a:pPr>
              <a:lnSpc>
                <a:spcPct val="100000"/>
              </a:lnSpc>
            </a:pPr>
            <a:r>
              <a:rPr lang="fr-FR" sz="1200">
                <a:solidFill>
                  <a:srgbClr val="00000a"/>
                </a:solidFill>
                <a:latin typeface="Arial Narrow"/>
                <a:ea typeface="DejaVu Sans"/>
              </a:rPr>
              <a:t>14- WHO. Reported measles cases with onset date from oct 2013 to mar 2014, 2014.</a:t>
            </a:r>
            <a:endParaRPr/>
          </a:p>
          <a:p>
            <a:pPr>
              <a:lnSpc>
                <a:spcPct val="100000"/>
              </a:lnSpc>
            </a:pPr>
            <a:r>
              <a:rPr lang="fr-FR" sz="1200">
                <a:solidFill>
                  <a:srgbClr val="00000a"/>
                </a:solidFill>
                <a:latin typeface="Arial Narrow"/>
                <a:ea typeface="DejaVu Sans"/>
              </a:rPr>
              <a:t>15-http://microbiology.mtsinai.on.ca/faq/transmission.shtml</a:t>
            </a:r>
            <a:endParaRPr/>
          </a:p>
          <a:p>
            <a:pPr>
              <a:lnSpc>
                <a:spcPct val="100000"/>
              </a:lnSpc>
            </a:pPr>
            <a:r>
              <a:rPr lang="fr-FR" sz="1200">
                <a:solidFill>
                  <a:srgbClr val="00000a"/>
                </a:solidFill>
                <a:latin typeface="Arial Narrow"/>
                <a:ea typeface="DejaVu Sans"/>
              </a:rPr>
              <a:t>16- </a:t>
            </a:r>
            <a:r>
              <a:rPr lang="fr-FR" sz="1200">
                <a:solidFill>
                  <a:srgbClr val="00000a"/>
                </a:solidFill>
                <a:latin typeface="Arial Narrow"/>
                <a:ea typeface="DejaVu Sans"/>
              </a:rPr>
              <a:t>http://en.wikipedia.org/wiki/Epidemic_model</a:t>
            </a:r>
            <a:endParaRPr/>
          </a:p>
          <a:p>
            <a:pPr>
              <a:lnSpc>
                <a:spcPct val="100000"/>
              </a:lnSpc>
            </a:pPr>
            <a:r>
              <a:rPr lang="fr-FR" sz="1200">
                <a:solidFill>
                  <a:srgbClr val="00000a"/>
                </a:solidFill>
                <a:latin typeface="Arial Narrow"/>
                <a:ea typeface="DejaVu Sans"/>
              </a:rPr>
              <a:t>17-Nokes, D. J. &amp; Swinton, J. Vaccination in pulses: a strategy for global eradication of measles and polio? Trends Microbiol, 1997, 5, 14-19</a:t>
            </a:r>
            <a:endParaRPr/>
          </a:p>
          <a:p>
            <a:pPr>
              <a:lnSpc>
                <a:spcPct val="100000"/>
              </a:lnSpc>
            </a:pPr>
            <a:endParaRPr/>
          </a:p>
          <a:p>
            <a:pPr>
              <a:lnSpc>
                <a:spcPct val="100000"/>
              </a:lnSpc>
            </a:pPr>
            <a:endParaRPr/>
          </a:p>
          <a:p>
            <a:pPr>
              <a:lnSpc>
                <a:spcPct val="100000"/>
              </a:lnSpc>
            </a:pPr>
            <a:r>
              <a:rPr lang="fr-FR" sz="1200">
                <a:solidFill>
                  <a:srgbClr val="00000a"/>
                </a:solidFill>
                <a:latin typeface="Arial Narrow"/>
                <a:ea typeface="DejaVu Sans"/>
              </a:rPr>
              <a:t>…</a:t>
            </a:r>
            <a:r>
              <a:rPr lang="fr-FR" sz="1200">
                <a:solidFill>
                  <a:srgbClr val="00000a"/>
                </a:solidFill>
                <a:latin typeface="Arial Narrow"/>
                <a:ea typeface="DejaVu Sans"/>
              </a:rPr>
              <a:t>.......</a:t>
            </a:r>
            <a:endParaRPr/>
          </a:p>
          <a:p>
            <a:pPr>
              <a:lnSpc>
                <a:spcPct val="100000"/>
              </a:lnSpc>
            </a:pPr>
            <a:endParaRPr/>
          </a:p>
          <a:p>
            <a:pPr>
              <a:lnSpc>
                <a:spcPct val="100000"/>
              </a:lnSpc>
            </a:pPr>
            <a:endParaRPr/>
          </a:p>
        </p:txBody>
      </p:sp>
      <p:sp>
        <p:nvSpPr>
          <p:cNvPr id="209" name="CustomShape 3"/>
          <p:cNvSpPr/>
          <p:nvPr/>
        </p:nvSpPr>
        <p:spPr>
          <a:xfrm>
            <a:off x="540360" y="1331640"/>
            <a:ext cx="1907280" cy="144000"/>
          </a:xfrm>
          <a:prstGeom prst="roundRect">
            <a:avLst>
              <a:gd name="adj" fmla="val 3600"/>
            </a:avLst>
          </a:prstGeom>
          <a:solidFill>
            <a:srgbClr val="ff6633"/>
          </a:solidFill>
          <a:ln>
            <a:solidFill>
              <a:srgbClr val="808080"/>
            </a:solidFill>
          </a:ln>
        </p:spPr>
      </p:sp>
      <p:sp>
        <p:nvSpPr>
          <p:cNvPr id="210" name="CustomShape 4"/>
          <p:cNvSpPr/>
          <p:nvPr/>
        </p:nvSpPr>
        <p:spPr>
          <a:xfrm>
            <a:off x="2447640" y="1331640"/>
            <a:ext cx="6984000" cy="144000"/>
          </a:xfrm>
          <a:prstGeom prst="roundRect">
            <a:avLst>
              <a:gd name="adj" fmla="val 3600"/>
            </a:avLst>
          </a:prstGeom>
          <a:solidFill>
            <a:srgbClr val="00ae00"/>
          </a:solidFill>
          <a:ln>
            <a:solidFill>
              <a:srgbClr val="808080"/>
            </a:solidFill>
          </a:ln>
        </p:spPr>
      </p:sp>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9" name="TextShape 1"/>
          <p:cNvSpPr txBox="1"/>
          <p:nvPr/>
        </p:nvSpPr>
        <p:spPr>
          <a:xfrm>
            <a:off x="540720" y="113760"/>
            <a:ext cx="9071640" cy="1262160"/>
          </a:xfrm>
          <a:prstGeom prst="rect">
            <a:avLst/>
          </a:prstGeom>
        </p:spPr>
        <p:txBody>
          <a:bodyPr lIns="0" rIns="0" tIns="0" bIns="0" anchor="ctr"/>
          <a:p>
            <a:pPr algn="ctr"/>
            <a:r>
              <a:rPr lang="fr-FR" sz="4400">
                <a:latin typeface="Arial"/>
              </a:rPr>
              <a:t>Context et Objective</a:t>
            </a:r>
            <a:endParaRPr/>
          </a:p>
        </p:txBody>
      </p:sp>
      <p:sp>
        <p:nvSpPr>
          <p:cNvPr id="100" name="TextShape 2"/>
          <p:cNvSpPr txBox="1"/>
          <p:nvPr/>
        </p:nvSpPr>
        <p:spPr>
          <a:xfrm>
            <a:off x="288000" y="1944000"/>
            <a:ext cx="8280000" cy="4528080"/>
          </a:xfrm>
          <a:prstGeom prst="rect">
            <a:avLst/>
          </a:prstGeom>
        </p:spPr>
        <p:txBody>
          <a:bodyPr lIns="0" rIns="0" tIns="0" bIns="0"/>
          <a:p>
            <a:pPr>
              <a:lnSpc>
                <a:spcPct val="100000"/>
              </a:lnSpc>
              <a:buBlip>
                <a:blip r:embed="rId1"/>
              </a:buBlip>
            </a:pPr>
            <a:r>
              <a:rPr lang="en-GB" sz="3600">
                <a:latin typeface="Arial"/>
              </a:rPr>
              <a:t>Many </a:t>
            </a:r>
            <a:r>
              <a:rPr lang="fr-FR" sz="3600">
                <a:latin typeface="Arial"/>
              </a:rPr>
              <a:t>infectious diseases such as measles, dengue in Asia and most countries of southeast Asia. (REF)</a:t>
            </a:r>
            <a:r>
              <a:rPr lang="fr-FR" sz="3600">
                <a:latin typeface="Arial"/>
              </a:rPr>
              <a:t>
</a:t>
            </a:r>
            <a:endParaRPr/>
          </a:p>
          <a:p>
            <a:pPr>
              <a:lnSpc>
                <a:spcPct val="100000"/>
              </a:lnSpc>
              <a:buBlip>
                <a:blip r:embed="rId2"/>
              </a:buBlip>
            </a:pPr>
            <a:r>
              <a:rPr lang="fr-FR" sz="3600">
                <a:solidFill>
                  <a:srgbClr val="010000"/>
                </a:solidFill>
                <a:latin typeface="Arial"/>
              </a:rPr>
              <a:t>Vaccination: Mass policy, the oldest and still most widely used in the world, is to vaccinate a maximal number of children before a certain age. It is already getting a significant decrease about the incidence in many countries,</a:t>
            </a:r>
            <a:r>
              <a:rPr lang="fr-FR" sz="3600">
                <a:solidFill>
                  <a:srgbClr val="010000"/>
                </a:solidFill>
                <a:latin typeface="Arial"/>
              </a:rPr>
              <a:t>
</a:t>
            </a:r>
            <a:endParaRPr/>
          </a:p>
          <a:p>
            <a:pPr>
              <a:lnSpc>
                <a:spcPct val="100000"/>
              </a:lnSpc>
              <a:buBlip>
                <a:blip r:embed="rId3"/>
              </a:buBlip>
            </a:pPr>
            <a:r>
              <a:rPr lang="fr-FR" sz="3600">
                <a:solidFill>
                  <a:srgbClr val="010000"/>
                </a:solidFill>
                <a:latin typeface="Arial"/>
              </a:rPr>
              <a:t>Problem  : is too expensive, ineffective and absolutely impossible to implement in many poor countries, in particular in Africa, Southest Asia..as at the same time financial and logistical problems. (ex. the projet of the WHO about extinction of measles in Vietnam before 2012 is failed).</a:t>
            </a:r>
            <a:endParaRPr/>
          </a:p>
          <a:p>
            <a:pPr lvl="1" algn="just">
              <a:buBlip>
                <a:blip r:embed="rId4"/>
              </a:buBlip>
            </a:pPr>
            <a:endParaRPr/>
          </a:p>
        </p:txBody>
      </p:sp>
      <p:sp>
        <p:nvSpPr>
          <p:cNvPr id="101" name="CustomShape 3"/>
          <p:cNvSpPr/>
          <p:nvPr/>
        </p:nvSpPr>
        <p:spPr>
          <a:xfrm>
            <a:off x="360360" y="6399000"/>
            <a:ext cx="8063640" cy="945000"/>
          </a:xfrm>
          <a:prstGeom prst="rect">
            <a:avLst/>
          </a:prstGeom>
          <a:solidFill>
            <a:srgbClr val="e7e7ff"/>
          </a:solidFill>
          <a:ln>
            <a:noFill/>
          </a:ln>
        </p:spPr>
        <p:txBody>
          <a:bodyPr lIns="121680" rIns="121680" tIns="60840" bIns="60840"/>
          <a:p>
            <a:pPr algn="just"/>
            <a:r>
              <a:rPr b="1" lang="fr-FR">
                <a:solidFill>
                  <a:srgbClr val="dc2300"/>
                </a:solidFill>
                <a:latin typeface="Arial"/>
              </a:rPr>
              <a:t>OPTIMIZING vaccination policies that would be more effective, less expensive than the mass policies.</a:t>
            </a:r>
            <a:endParaRPr/>
          </a:p>
          <a:p>
            <a:pPr algn="just"/>
            <a:endParaRPr/>
          </a:p>
        </p:txBody>
      </p:sp>
      <p:sp>
        <p:nvSpPr>
          <p:cNvPr id="102" name="CustomShape 4"/>
          <p:cNvSpPr/>
          <p:nvPr/>
        </p:nvSpPr>
        <p:spPr>
          <a:xfrm>
            <a:off x="540720" y="1080000"/>
            <a:ext cx="1907280" cy="144000"/>
          </a:xfrm>
          <a:prstGeom prst="roundRect">
            <a:avLst>
              <a:gd name="adj" fmla="val 3600"/>
            </a:avLst>
          </a:prstGeom>
          <a:solidFill>
            <a:srgbClr val="ff6633"/>
          </a:solidFill>
          <a:ln>
            <a:solidFill>
              <a:srgbClr val="808080"/>
            </a:solidFill>
          </a:ln>
        </p:spPr>
      </p:sp>
      <p:sp>
        <p:nvSpPr>
          <p:cNvPr id="103" name="CustomShape 5"/>
          <p:cNvSpPr/>
          <p:nvPr/>
        </p:nvSpPr>
        <p:spPr>
          <a:xfrm>
            <a:off x="2448000" y="1080000"/>
            <a:ext cx="6984000" cy="144000"/>
          </a:xfrm>
          <a:prstGeom prst="roundRect">
            <a:avLst>
              <a:gd name="adj" fmla="val 3600"/>
            </a:avLst>
          </a:prstGeom>
          <a:solidFill>
            <a:srgbClr val="00ae00"/>
          </a:solidFill>
          <a:ln>
            <a:solidFill>
              <a:srgbClr val="808080"/>
            </a:solidFill>
          </a:ln>
        </p:spPr>
      </p:sp>
      <p:pic>
        <p:nvPicPr>
          <p:cNvPr id="104" name="" descr=""/>
          <p:cNvPicPr/>
          <p:nvPr/>
        </p:nvPicPr>
        <p:blipFill>
          <a:blip r:embed="rId5"/>
          <a:stretch>
            <a:fillRect/>
          </a:stretch>
        </p:blipFill>
        <p:spPr>
          <a:xfrm>
            <a:off x="8568000" y="1656000"/>
            <a:ext cx="1440000" cy="1872000"/>
          </a:xfrm>
          <a:prstGeom prst="rect">
            <a:avLst/>
          </a:prstGeom>
          <a:ln>
            <a:noFill/>
          </a:ln>
        </p:spPr>
      </p:pic>
      <p:pic>
        <p:nvPicPr>
          <p:cNvPr id="105" name="" descr=""/>
          <p:cNvPicPr/>
          <p:nvPr/>
        </p:nvPicPr>
        <p:blipFill>
          <a:blip r:embed="rId6"/>
          <a:stretch>
            <a:fillRect/>
          </a:stretch>
        </p:blipFill>
        <p:spPr>
          <a:xfrm>
            <a:off x="8496000" y="3600000"/>
            <a:ext cx="1584000" cy="1656000"/>
          </a:xfrm>
          <a:prstGeom prst="rect">
            <a:avLst/>
          </a:prstGeom>
          <a:ln>
            <a:noFill/>
          </a:ln>
        </p:spPr>
      </p:pic>
      <p:pic>
        <p:nvPicPr>
          <p:cNvPr id="106" name="" descr=""/>
          <p:cNvPicPr/>
          <p:nvPr/>
        </p:nvPicPr>
        <p:blipFill>
          <a:blip r:embed="rId7"/>
          <a:stretch>
            <a:fillRect/>
          </a:stretch>
        </p:blipFill>
        <p:spPr>
          <a:xfrm>
            <a:off x="8496000" y="5256000"/>
            <a:ext cx="1583640" cy="1584000"/>
          </a:xfrm>
          <a:prstGeom prst="rect">
            <a:avLst/>
          </a:prstGeom>
          <a:ln>
            <a:noFill/>
          </a:ln>
        </p:spPr>
      </p:pic>
      <p:pic>
        <p:nvPicPr>
          <p:cNvPr id="107" name="" descr=""/>
          <p:cNvPicPr/>
          <p:nvPr/>
        </p:nvPicPr>
        <p:blipFill>
          <a:blip r:embed="rId8"/>
          <a:stretch>
            <a:fillRect/>
          </a:stretch>
        </p:blipFill>
        <p:spPr>
          <a:xfrm>
            <a:off x="9287640" y="5039640"/>
            <a:ext cx="648000" cy="50400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8" name="TextShape 1"/>
          <p:cNvSpPr txBox="1"/>
          <p:nvPr/>
        </p:nvSpPr>
        <p:spPr>
          <a:xfrm>
            <a:off x="504000" y="301320"/>
            <a:ext cx="9071640" cy="1262160"/>
          </a:xfrm>
          <a:prstGeom prst="rect">
            <a:avLst/>
          </a:prstGeom>
        </p:spPr>
        <p:txBody>
          <a:bodyPr lIns="0" rIns="0" tIns="0" bIns="0" anchor="ctr"/>
          <a:p>
            <a:pPr algn="ctr"/>
            <a:r>
              <a:rPr lang="fr-FR" sz="4400">
                <a:latin typeface="Arial"/>
              </a:rPr>
              <a:t>Tool?</a:t>
            </a:r>
            <a:endParaRPr/>
          </a:p>
        </p:txBody>
      </p:sp>
      <p:sp>
        <p:nvSpPr>
          <p:cNvPr id="109" name="TextShape 2"/>
          <p:cNvSpPr txBox="1"/>
          <p:nvPr/>
        </p:nvSpPr>
        <p:spPr>
          <a:xfrm>
            <a:off x="504000" y="1769040"/>
            <a:ext cx="8870040" cy="4384440"/>
          </a:xfrm>
          <a:prstGeom prst="rect">
            <a:avLst/>
          </a:prstGeom>
        </p:spPr>
        <p:txBody>
          <a:bodyPr lIns="0" rIns="0" tIns="0" bIns="0"/>
          <a:p>
            <a:pPr>
              <a:buSzPct val="45000"/>
              <a:buFont typeface="StarSymbol"/>
              <a:buChar char=""/>
            </a:pPr>
            <a:r>
              <a:rPr lang="fr-FR" sz="3200">
                <a:latin typeface="Arial"/>
              </a:rPr>
              <a:t>There exists the R package : very slow !</a:t>
            </a:r>
            <a:endParaRPr/>
          </a:p>
          <a:p>
            <a:pPr>
              <a:buSzPct val="45000"/>
              <a:buFont typeface="StarSymbol"/>
              <a:buChar char=""/>
            </a:pPr>
            <a:r>
              <a:rPr lang="fr-FR" sz="3200">
                <a:latin typeface="Arial"/>
              </a:rPr>
              <a:t>Using C++ to do stochastic simulation with N = 10M → excellent ! </a:t>
            </a:r>
            <a:endParaRPr/>
          </a:p>
          <a:p>
            <a:pPr>
              <a:buSzPct val="45000"/>
              <a:buFont typeface="StarSymbol"/>
              <a:buChar char=""/>
            </a:pPr>
            <a:r>
              <a:rPr lang="fr-FR" sz="3200">
                <a:latin typeface="Arial"/>
              </a:rPr>
              <a:t>Developping a package integrating R/C++. </a:t>
            </a:r>
            <a:endParaRPr/>
          </a:p>
        </p:txBody>
      </p:sp>
      <p:sp>
        <p:nvSpPr>
          <p:cNvPr id="110" name="CustomShape 3"/>
          <p:cNvSpPr/>
          <p:nvPr/>
        </p:nvSpPr>
        <p:spPr>
          <a:xfrm>
            <a:off x="540720" y="1368000"/>
            <a:ext cx="1907280" cy="144000"/>
          </a:xfrm>
          <a:prstGeom prst="roundRect">
            <a:avLst>
              <a:gd name="adj" fmla="val 3600"/>
            </a:avLst>
          </a:prstGeom>
          <a:solidFill>
            <a:srgbClr val="ff6633"/>
          </a:solidFill>
          <a:ln>
            <a:solidFill>
              <a:srgbClr val="808080"/>
            </a:solidFill>
          </a:ln>
        </p:spPr>
      </p:sp>
      <p:sp>
        <p:nvSpPr>
          <p:cNvPr id="111" name="CustomShape 4"/>
          <p:cNvSpPr/>
          <p:nvPr/>
        </p:nvSpPr>
        <p:spPr>
          <a:xfrm>
            <a:off x="2448000" y="1368000"/>
            <a:ext cx="6984000" cy="144000"/>
          </a:xfrm>
          <a:prstGeom prst="roundRect">
            <a:avLst>
              <a:gd name="adj" fmla="val 3600"/>
            </a:avLst>
          </a:prstGeom>
          <a:solidFill>
            <a:srgbClr val="00ae00"/>
          </a:solidFill>
          <a:ln>
            <a:solidFill>
              <a:srgbClr val="808080"/>
            </a:solidFill>
          </a:ln>
        </p:spPr>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2" name="TextShape 1"/>
          <p:cNvSpPr txBox="1"/>
          <p:nvPr/>
        </p:nvSpPr>
        <p:spPr>
          <a:xfrm>
            <a:off x="504000" y="301320"/>
            <a:ext cx="9071640" cy="1262160"/>
          </a:xfrm>
          <a:prstGeom prst="rect">
            <a:avLst/>
          </a:prstGeom>
        </p:spPr>
        <p:txBody>
          <a:bodyPr lIns="0" rIns="0" tIns="0" bIns="0" anchor="ctr"/>
          <a:p>
            <a:pPr algn="ctr"/>
            <a:r>
              <a:rPr lang="fr-FR" sz="4400">
                <a:latin typeface="Arial"/>
              </a:rPr>
              <a:t>Method</a:t>
            </a:r>
            <a:endParaRPr/>
          </a:p>
        </p:txBody>
      </p:sp>
      <p:sp>
        <p:nvSpPr>
          <p:cNvPr id="113" name="TextShape 2"/>
          <p:cNvSpPr txBox="1"/>
          <p:nvPr/>
        </p:nvSpPr>
        <p:spPr>
          <a:xfrm>
            <a:off x="561960" y="1728000"/>
            <a:ext cx="8870040" cy="5688000"/>
          </a:xfrm>
          <a:prstGeom prst="rect">
            <a:avLst/>
          </a:prstGeom>
        </p:spPr>
        <p:txBody>
          <a:bodyPr lIns="0" rIns="0" tIns="0" bIns="0"/>
          <a:p>
            <a:r>
              <a:rPr lang="fr-FR" sz="2000">
                <a:solidFill>
                  <a:srgbClr val="000000"/>
                </a:solidFill>
                <a:latin typeface="Arial"/>
                <a:ea typeface="WenQuanYi Micro Hei"/>
              </a:rPr>
              <a:t>(1) </a:t>
            </a:r>
            <a:r>
              <a:rPr b="1" lang="fr-FR" sz="2000">
                <a:solidFill>
                  <a:srgbClr val="000000"/>
                </a:solidFill>
                <a:latin typeface="Arial"/>
                <a:ea typeface="WenQuanYi Micro Hei"/>
              </a:rPr>
              <a:t>Stochastic Epidemiological model </a:t>
            </a:r>
            <a:endParaRPr/>
          </a:p>
          <a:p>
            <a:pPr>
              <a:buBlip>
                <a:blip r:embed="rId1"/>
              </a:buBlip>
            </a:pPr>
            <a:r>
              <a:rPr lang="fr-FR" sz="2000">
                <a:solidFill>
                  <a:srgbClr val="000000"/>
                </a:solidFill>
                <a:latin typeface="Arial"/>
                <a:ea typeface="WenQuanYi Micro Hei"/>
              </a:rPr>
              <a:t>SEIR Model of population :</a:t>
            </a:r>
            <a:endParaRPr/>
          </a:p>
          <a:p>
            <a:pPr>
              <a:buBlip>
                <a:blip r:embed="rId2"/>
              </a:buBlip>
            </a:pPr>
            <a:endParaRPr/>
          </a:p>
          <a:p>
            <a:pPr>
              <a:buBlip>
                <a:blip r:embed="rId3"/>
              </a:buBlip>
            </a:pPr>
            <a:endParaRPr/>
          </a:p>
          <a:p>
            <a:pPr>
              <a:buBlip>
                <a:blip r:embed="rId4"/>
              </a:buBlip>
            </a:pPr>
            <a:r>
              <a:rPr lang="fr-FR" sz="2000">
                <a:solidFill>
                  <a:srgbClr val="000000"/>
                </a:solidFill>
                <a:latin typeface="Arial"/>
                <a:ea typeface="WenQuanYi Micro Hei"/>
              </a:rPr>
              <a:t>Gillespie's Stochastic Algorithm (1977)</a:t>
            </a:r>
            <a:endParaRPr/>
          </a:p>
          <a:p>
            <a:pPr lvl="1">
              <a:buSzPct val="75000"/>
              <a:buFont typeface="StarSymbol"/>
              <a:buChar char=""/>
            </a:pPr>
            <a:r>
              <a:rPr lang="fr-FR" sz="2000">
                <a:solidFill>
                  <a:srgbClr val="000000"/>
                </a:solidFill>
                <a:latin typeface="Arial"/>
                <a:ea typeface="WenQuanYi Micro Hei"/>
              </a:rPr>
              <a:t>Motivation : no extinction in deterministic model</a:t>
            </a:r>
            <a:endParaRPr/>
          </a:p>
          <a:p>
            <a:pPr lvl="1">
              <a:buSzPct val="75000"/>
              <a:buFont typeface="StarSymbol"/>
              <a:buChar char=""/>
            </a:pPr>
            <a:r>
              <a:rPr lang="fr-FR" sz="2000">
                <a:solidFill>
                  <a:srgbClr val="000000"/>
                </a:solidFill>
                <a:latin typeface="Arial"/>
                <a:ea typeface="WenQuanYi Micro Hei"/>
              </a:rPr>
              <a:t>Approach: population-based time-to-event model, 2 steps:</a:t>
            </a:r>
            <a:endParaRPr/>
          </a:p>
          <a:p>
            <a:pPr lvl="2">
              <a:buBlip>
                <a:blip r:embed="rId5"/>
              </a:buBlip>
            </a:pPr>
            <a:r>
              <a:rPr lang="fr-FR" sz="2000">
                <a:solidFill>
                  <a:srgbClr val="000000"/>
                </a:solidFill>
                <a:latin typeface="Arial"/>
                <a:ea typeface="WenQuanYi Micro Hei"/>
              </a:rPr>
              <a:t>Searching the time of next event</a:t>
            </a:r>
            <a:endParaRPr/>
          </a:p>
          <a:p>
            <a:pPr lvl="2">
              <a:buBlip>
                <a:blip r:embed="rId6"/>
              </a:buBlip>
            </a:pPr>
            <a:r>
              <a:rPr lang="fr-FR" sz="2000">
                <a:solidFill>
                  <a:srgbClr val="000000"/>
                </a:solidFill>
                <a:latin typeface="Arial"/>
                <a:ea typeface="WenQuanYi Micro Hei"/>
              </a:rPr>
              <a:t>Searching  the nature of next event</a:t>
            </a:r>
            <a:r>
              <a:rPr lang="fr-FR" sz="2000">
                <a:solidFill>
                  <a:srgbClr val="000000"/>
                </a:solidFill>
                <a:latin typeface="Arial"/>
                <a:ea typeface="WenQuanYi Micro Hei"/>
              </a:rPr>
              <a:t>
</a:t>
            </a:r>
            <a:endParaRPr/>
          </a:p>
          <a:p>
            <a:r>
              <a:rPr lang="fr-FR" sz="2000">
                <a:solidFill>
                  <a:srgbClr val="000000"/>
                </a:solidFill>
                <a:latin typeface="Arial"/>
                <a:ea typeface="WenQuanYi Micro Hei"/>
              </a:rPr>
              <a:t>(2) Spacial Epidemiological Modeling</a:t>
            </a:r>
            <a:endParaRPr/>
          </a:p>
          <a:p>
            <a:endParaRPr/>
          </a:p>
          <a:p>
            <a:endParaRPr/>
          </a:p>
          <a:p>
            <a:endParaRPr/>
          </a:p>
          <a:p>
            <a:endParaRPr/>
          </a:p>
        </p:txBody>
      </p:sp>
      <p:pic>
        <p:nvPicPr>
          <p:cNvPr id="114" name="" descr=""/>
          <p:cNvPicPr/>
          <p:nvPr/>
        </p:nvPicPr>
        <p:blipFill>
          <a:blip r:embed="rId7"/>
          <a:stretch>
            <a:fillRect/>
          </a:stretch>
        </p:blipFill>
        <p:spPr>
          <a:xfrm rot="21577800">
            <a:off x="5260320" y="2071800"/>
            <a:ext cx="4131000" cy="1442520"/>
          </a:xfrm>
          <a:prstGeom prst="rect">
            <a:avLst/>
          </a:prstGeom>
          <a:ln>
            <a:noFill/>
          </a:ln>
        </p:spPr>
      </p:pic>
      <p:pic>
        <p:nvPicPr>
          <p:cNvPr id="115" name="" descr=""/>
          <p:cNvPicPr/>
          <p:nvPr/>
        </p:nvPicPr>
        <p:blipFill>
          <a:blip r:embed="rId8"/>
          <a:stretch>
            <a:fillRect/>
          </a:stretch>
        </p:blipFill>
        <p:spPr>
          <a:xfrm>
            <a:off x="1512000" y="6457320"/>
            <a:ext cx="1100520" cy="797400"/>
          </a:xfrm>
          <a:prstGeom prst="rect">
            <a:avLst/>
          </a:prstGeom>
          <a:ln>
            <a:noFill/>
          </a:ln>
        </p:spPr>
      </p:pic>
      <p:pic>
        <p:nvPicPr>
          <p:cNvPr id="116" name="" descr=""/>
          <p:cNvPicPr/>
          <p:nvPr/>
        </p:nvPicPr>
        <p:blipFill>
          <a:blip r:embed="rId9"/>
          <a:stretch>
            <a:fillRect/>
          </a:stretch>
        </p:blipFill>
        <p:spPr>
          <a:xfrm>
            <a:off x="3517560" y="6264000"/>
            <a:ext cx="1347480" cy="1073880"/>
          </a:xfrm>
          <a:prstGeom prst="rect">
            <a:avLst/>
          </a:prstGeom>
          <a:ln>
            <a:noFill/>
          </a:ln>
        </p:spPr>
      </p:pic>
      <p:pic>
        <p:nvPicPr>
          <p:cNvPr id="117" name="" descr=""/>
          <p:cNvPicPr/>
          <p:nvPr/>
        </p:nvPicPr>
        <p:blipFill>
          <a:blip r:embed="rId10"/>
          <a:stretch>
            <a:fillRect/>
          </a:stretch>
        </p:blipFill>
        <p:spPr>
          <a:xfrm>
            <a:off x="5963040" y="6265080"/>
            <a:ext cx="1452960" cy="1078920"/>
          </a:xfrm>
          <a:prstGeom prst="rect">
            <a:avLst/>
          </a:prstGeom>
          <a:ln>
            <a:noFill/>
          </a:ln>
        </p:spPr>
      </p:pic>
      <p:sp>
        <p:nvSpPr>
          <p:cNvPr id="118" name="CustomShape 3"/>
          <p:cNvSpPr/>
          <p:nvPr/>
        </p:nvSpPr>
        <p:spPr>
          <a:xfrm>
            <a:off x="468360" y="1367640"/>
            <a:ext cx="1953720" cy="195840"/>
          </a:xfrm>
          <a:prstGeom prst="roundRect">
            <a:avLst>
              <a:gd name="adj" fmla="val 3600"/>
            </a:avLst>
          </a:prstGeom>
          <a:solidFill>
            <a:srgbClr val="ff6633"/>
          </a:solidFill>
          <a:ln>
            <a:solidFill>
              <a:srgbClr val="808080"/>
            </a:solidFill>
          </a:ln>
        </p:spPr>
      </p:sp>
      <p:sp>
        <p:nvSpPr>
          <p:cNvPr id="119" name="CustomShape 4"/>
          <p:cNvSpPr/>
          <p:nvPr/>
        </p:nvSpPr>
        <p:spPr>
          <a:xfrm>
            <a:off x="2422080" y="1367640"/>
            <a:ext cx="7153560" cy="195840"/>
          </a:xfrm>
          <a:prstGeom prst="roundRect">
            <a:avLst>
              <a:gd name="adj" fmla="val 3600"/>
            </a:avLst>
          </a:prstGeom>
          <a:solidFill>
            <a:srgbClr val="00ae00"/>
          </a:solidFill>
          <a:ln>
            <a:solidFill>
              <a:srgbClr val="808080"/>
            </a:solidFill>
          </a:ln>
        </p:spPr>
      </p:sp>
      <p:sp>
        <p:nvSpPr>
          <p:cNvPr id="120" name="CustomShape 5"/>
          <p:cNvSpPr/>
          <p:nvPr/>
        </p:nvSpPr>
        <p:spPr>
          <a:xfrm>
            <a:off x="6264000" y="2520000"/>
            <a:ext cx="288000" cy="288000"/>
          </a:xfrm>
          <a:prstGeom prst="rect">
            <a:avLst/>
          </a:prstGeom>
          <a:solidFill>
            <a:srgbClr val="ffffff"/>
          </a:solidFill>
          <a:ln>
            <a:solidFill>
              <a:srgbClr val="ffffff"/>
            </a:solidFill>
          </a:ln>
        </p:spPr>
      </p:sp>
      <p:sp>
        <p:nvSpPr>
          <p:cNvPr id="121" name="TextShape 6"/>
          <p:cNvSpPr txBox="1"/>
          <p:nvPr/>
        </p:nvSpPr>
        <p:spPr>
          <a:xfrm>
            <a:off x="6192000" y="2376000"/>
            <a:ext cx="648000" cy="352440"/>
          </a:xfrm>
          <a:prstGeom prst="rect">
            <a:avLst/>
          </a:prstGeom>
        </p:spPr>
        <p:txBody>
          <a:bodyPr lIns="90000" rIns="90000" tIns="45000" bIns="45000"/>
          <a:p>
            <a:r>
              <a:rPr b="1" lang="fr-FR">
                <a:latin typeface="Ubuntu"/>
                <a:ea typeface="Ubuntu"/>
              </a:rPr>
              <a:t>β</a:t>
            </a:r>
            <a:r>
              <a:rPr b="1" lang="fr-FR">
                <a:latin typeface="Arial"/>
                <a:ea typeface="Arial"/>
              </a:rPr>
              <a:t>I/N</a:t>
            </a:r>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2" name="TextShape 1"/>
          <p:cNvSpPr txBox="1"/>
          <p:nvPr/>
        </p:nvSpPr>
        <p:spPr>
          <a:xfrm>
            <a:off x="504000" y="301320"/>
            <a:ext cx="9071640" cy="1262160"/>
          </a:xfrm>
          <a:prstGeom prst="rect">
            <a:avLst/>
          </a:prstGeom>
        </p:spPr>
        <p:txBody>
          <a:bodyPr lIns="0" rIns="0" tIns="0" bIns="0" anchor="ctr"/>
          <a:p>
            <a:pPr algn="ctr"/>
            <a:r>
              <a:rPr lang="fr-FR" sz="4400">
                <a:latin typeface="Arial"/>
              </a:rPr>
              <a:t>Method</a:t>
            </a:r>
            <a:endParaRPr/>
          </a:p>
        </p:txBody>
      </p:sp>
      <p:sp>
        <p:nvSpPr>
          <p:cNvPr id="123" name="TextShape 2"/>
          <p:cNvSpPr txBox="1"/>
          <p:nvPr/>
        </p:nvSpPr>
        <p:spPr>
          <a:xfrm>
            <a:off x="461880" y="2075760"/>
            <a:ext cx="8870040" cy="4384440"/>
          </a:xfrm>
          <a:prstGeom prst="rect">
            <a:avLst/>
          </a:prstGeom>
        </p:spPr>
        <p:txBody>
          <a:bodyPr lIns="0" rIns="0" tIns="0" bIns="0"/>
          <a:p>
            <a:endParaRPr/>
          </a:p>
          <a:p>
            <a:r>
              <a:rPr b="1" lang="fr-FR" sz="3600">
                <a:solidFill>
                  <a:srgbClr val="000000"/>
                </a:solidFill>
                <a:latin typeface="Arial"/>
                <a:ea typeface="WenQuanYi Micro Hei"/>
              </a:rPr>
              <a:t>For a structure ò population given, where and when we must vaccinate to   vacciner afin de decrease  at most the global incidence or crease at most the probability of global eradication.</a:t>
            </a:r>
            <a:endParaRPr/>
          </a:p>
          <a:p>
            <a:endParaRPr/>
          </a:p>
          <a:p>
            <a:pPr>
              <a:buBlip>
                <a:blip r:embed="rId1"/>
              </a:buBlip>
            </a:pPr>
            <a:r>
              <a:rPr lang="fr-FR" sz="3200">
                <a:solidFill>
                  <a:srgbClr val="000000"/>
                </a:solidFill>
                <a:latin typeface="Arial"/>
                <a:ea typeface="WenQuanYi Micro Hei"/>
              </a:rPr>
              <a:t>SARSA : State - Action - Reward – State – Action</a:t>
            </a:r>
            <a:endParaRPr/>
          </a:p>
          <a:p>
            <a:pPr lvl="1">
              <a:buBlip>
                <a:blip r:embed="rId2"/>
              </a:buBlip>
            </a:pPr>
            <a:r>
              <a:rPr lang="fr-FR" sz="3200">
                <a:solidFill>
                  <a:srgbClr val="000000"/>
                </a:solidFill>
                <a:latin typeface="Arial"/>
                <a:ea typeface="WenQuanYi Micro Hei"/>
              </a:rPr>
              <a:t>A state at time t : (Є N4)</a:t>
            </a:r>
            <a:endParaRPr/>
          </a:p>
          <a:p>
            <a:pPr>
              <a:buBlip>
                <a:blip r:embed="rId3"/>
              </a:buBlip>
            </a:pPr>
            <a:endParaRPr/>
          </a:p>
          <a:p>
            <a:pPr>
              <a:buBlip>
                <a:blip r:embed="rId4"/>
              </a:buBlip>
            </a:pPr>
            <a:endParaRPr/>
          </a:p>
          <a:p>
            <a:pPr>
              <a:buBlip>
                <a:blip r:embed="rId5"/>
              </a:buBlip>
            </a:pPr>
            <a:endParaRPr/>
          </a:p>
          <a:p>
            <a:pPr>
              <a:buBlip>
                <a:blip r:embed="rId6"/>
              </a:buBlip>
            </a:pPr>
            <a:endParaRPr/>
          </a:p>
          <a:p>
            <a:pPr>
              <a:buBlip>
                <a:blip r:embed="rId7"/>
              </a:buBlip>
            </a:pPr>
            <a:r>
              <a:rPr lang="fr-FR" sz="3200">
                <a:solidFill>
                  <a:srgbClr val="000000"/>
                </a:solidFill>
                <a:latin typeface="Arial"/>
                <a:ea typeface="WenQuanYi Micro Hei"/>
              </a:rPr>
              <a:t>Set of states : N</a:t>
            </a:r>
            <a:r>
              <a:rPr lang="fr-FR" sz="3200" baseline="101000">
                <a:solidFill>
                  <a:srgbClr val="000000"/>
                </a:solidFill>
                <a:latin typeface="Arial"/>
                <a:ea typeface="WenQuanYi Micro Hei"/>
              </a:rPr>
              <a:t>4*nbVilles</a:t>
            </a:r>
            <a:endParaRPr/>
          </a:p>
          <a:p>
            <a:pPr>
              <a:buBlip>
                <a:blip r:embed="rId8"/>
              </a:buBlip>
            </a:pPr>
            <a:r>
              <a:rPr lang="fr-FR" sz="3200">
                <a:solidFill>
                  <a:srgbClr val="000000"/>
                </a:solidFill>
                <a:latin typeface="Arial"/>
                <a:ea typeface="WenQuanYi Micro Hei"/>
              </a:rPr>
              <a:t>Action at time t, vaccination ou non vaccination</a:t>
            </a:r>
            <a:endParaRPr/>
          </a:p>
          <a:p>
            <a:pPr>
              <a:buBlip>
                <a:blip r:embed="rId9"/>
              </a:buBlip>
            </a:pPr>
            <a:endParaRPr/>
          </a:p>
          <a:p>
            <a:pPr>
              <a:buBlip>
                <a:blip r:embed="rId10"/>
              </a:buBlip>
            </a:pPr>
            <a:endParaRPr/>
          </a:p>
          <a:p>
            <a:pPr>
              <a:buBlip>
                <a:blip r:embed="rId11"/>
              </a:buBlip>
            </a:pPr>
            <a:endParaRPr/>
          </a:p>
          <a:p>
            <a:pPr>
              <a:buBlip>
                <a:blip r:embed="rId12"/>
              </a:buBlip>
            </a:pPr>
            <a:r>
              <a:rPr lang="fr-FR" sz="3200">
                <a:solidFill>
                  <a:srgbClr val="000000"/>
                </a:solidFill>
                <a:latin typeface="Arial"/>
                <a:ea typeface="WenQuanYi Micro Hei"/>
              </a:rPr>
              <a:t>Sum of rewards for a policy : ∏ : S </a:t>
            </a:r>
            <a:r>
              <a:rPr lang="fr-FR" sz="3200">
                <a:solidFill>
                  <a:srgbClr val="000000"/>
                </a:solidFill>
                <a:latin typeface="Arial"/>
                <a:ea typeface="Arial"/>
              </a:rPr>
              <a:t>→</a:t>
            </a:r>
            <a:r>
              <a:rPr lang="fr-FR" sz="3200">
                <a:solidFill>
                  <a:srgbClr val="000000"/>
                </a:solidFill>
                <a:latin typeface="Arial"/>
                <a:ea typeface="WenQuanYi Micro Hei"/>
              </a:rPr>
              <a:t>  A</a:t>
            </a:r>
            <a:endParaRPr/>
          </a:p>
          <a:p>
            <a:endParaRPr/>
          </a:p>
        </p:txBody>
      </p:sp>
      <p:sp>
        <p:nvSpPr>
          <p:cNvPr id="124" name="CustomShape 3"/>
          <p:cNvSpPr/>
          <p:nvPr/>
        </p:nvSpPr>
        <p:spPr>
          <a:xfrm>
            <a:off x="467640" y="1367280"/>
            <a:ext cx="1953720" cy="195840"/>
          </a:xfrm>
          <a:prstGeom prst="roundRect">
            <a:avLst>
              <a:gd name="adj" fmla="val 3600"/>
            </a:avLst>
          </a:prstGeom>
          <a:solidFill>
            <a:srgbClr val="ff6633"/>
          </a:solidFill>
          <a:ln>
            <a:solidFill>
              <a:srgbClr val="808080"/>
            </a:solidFill>
          </a:ln>
        </p:spPr>
      </p:sp>
      <p:sp>
        <p:nvSpPr>
          <p:cNvPr id="125" name="CustomShape 4"/>
          <p:cNvSpPr/>
          <p:nvPr/>
        </p:nvSpPr>
        <p:spPr>
          <a:xfrm>
            <a:off x="2421360" y="1367280"/>
            <a:ext cx="7153560" cy="195840"/>
          </a:xfrm>
          <a:prstGeom prst="roundRect">
            <a:avLst>
              <a:gd name="adj" fmla="val 3600"/>
            </a:avLst>
          </a:prstGeom>
          <a:solidFill>
            <a:srgbClr val="00ae00"/>
          </a:solidFill>
          <a:ln>
            <a:solidFill>
              <a:srgbClr val="808080"/>
            </a:solidFill>
          </a:ln>
        </p:spPr>
      </p:sp>
      <p:pic>
        <p:nvPicPr>
          <p:cNvPr id="126" name="" descr=""/>
          <p:cNvPicPr/>
          <p:nvPr/>
        </p:nvPicPr>
        <p:blipFill>
          <a:blip r:embed="rId13"/>
          <a:stretch>
            <a:fillRect/>
          </a:stretch>
        </p:blipFill>
        <p:spPr>
          <a:xfrm>
            <a:off x="1008000" y="3744000"/>
            <a:ext cx="5400000" cy="772200"/>
          </a:xfrm>
          <a:prstGeom prst="rect">
            <a:avLst/>
          </a:prstGeom>
          <a:ln>
            <a:noFill/>
          </a:ln>
        </p:spPr>
      </p:pic>
      <p:pic>
        <p:nvPicPr>
          <p:cNvPr id="127" name="" descr=""/>
          <p:cNvPicPr/>
          <p:nvPr/>
        </p:nvPicPr>
        <p:blipFill>
          <a:blip r:embed="rId14"/>
          <a:stretch>
            <a:fillRect/>
          </a:stretch>
        </p:blipFill>
        <p:spPr>
          <a:xfrm>
            <a:off x="2160000" y="5400000"/>
            <a:ext cx="4464000" cy="576000"/>
          </a:xfrm>
          <a:prstGeom prst="rect">
            <a:avLst/>
          </a:prstGeom>
          <a:ln>
            <a:noFill/>
          </a:ln>
        </p:spPr>
      </p:pic>
      <p:pic>
        <p:nvPicPr>
          <p:cNvPr id="128" name="" descr=""/>
          <p:cNvPicPr/>
          <p:nvPr/>
        </p:nvPicPr>
        <p:blipFill>
          <a:blip r:embed="rId15"/>
          <a:stretch>
            <a:fillRect/>
          </a:stretch>
        </p:blipFill>
        <p:spPr>
          <a:xfrm>
            <a:off x="2664000" y="6552000"/>
            <a:ext cx="4320000" cy="768960"/>
          </a:xfrm>
          <a:prstGeom prst="rect">
            <a:avLst/>
          </a:prstGeom>
          <a:ln>
            <a:noFill/>
          </a:ln>
        </p:spPr>
      </p:pic>
      <p:sp>
        <p:nvSpPr>
          <p:cNvPr id="129" name="TextShape 5"/>
          <p:cNvSpPr txBox="1"/>
          <p:nvPr/>
        </p:nvSpPr>
        <p:spPr>
          <a:xfrm>
            <a:off x="216000" y="1785960"/>
            <a:ext cx="9936000" cy="374040"/>
          </a:xfrm>
          <a:prstGeom prst="rect">
            <a:avLst/>
          </a:prstGeom>
        </p:spPr>
        <p:txBody>
          <a:bodyPr lIns="0" rIns="0" tIns="0" bIns="0"/>
          <a:p>
            <a:r>
              <a:rPr lang="fr-FR" sz="2000">
                <a:solidFill>
                  <a:srgbClr val="000000"/>
                </a:solidFill>
                <a:latin typeface="Arial"/>
                <a:ea typeface="WenQuanYi Micro Hei"/>
              </a:rPr>
              <a:t>(3) </a:t>
            </a:r>
            <a:r>
              <a:rPr b="1" lang="fr-FR" sz="2000">
                <a:solidFill>
                  <a:srgbClr val="000000"/>
                </a:solidFill>
                <a:latin typeface="Arial"/>
                <a:ea typeface="WenQuanYi Micro Hei"/>
              </a:rPr>
              <a:t>Optimizing  vaccinations policies : reinforcement learning</a:t>
            </a:r>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0" name="TextShape 1"/>
          <p:cNvSpPr txBox="1"/>
          <p:nvPr/>
        </p:nvSpPr>
        <p:spPr>
          <a:xfrm>
            <a:off x="504000" y="300600"/>
            <a:ext cx="9071640" cy="1262160"/>
          </a:xfrm>
          <a:prstGeom prst="rect">
            <a:avLst/>
          </a:prstGeom>
        </p:spPr>
        <p:txBody>
          <a:bodyPr lIns="0" rIns="0" tIns="0" bIns="0" anchor="ctr"/>
          <a:p>
            <a:pPr algn="ctr"/>
            <a:r>
              <a:rPr lang="fr-FR" sz="4400">
                <a:latin typeface="Arial"/>
              </a:rPr>
              <a:t>Expected Results</a:t>
            </a:r>
            <a:endParaRPr/>
          </a:p>
        </p:txBody>
      </p:sp>
      <p:sp>
        <p:nvSpPr>
          <p:cNvPr id="131" name="TextShape 2"/>
          <p:cNvSpPr txBox="1"/>
          <p:nvPr/>
        </p:nvSpPr>
        <p:spPr>
          <a:xfrm>
            <a:off x="633960" y="1807560"/>
            <a:ext cx="8870040" cy="4384440"/>
          </a:xfrm>
          <a:prstGeom prst="rect">
            <a:avLst/>
          </a:prstGeom>
        </p:spPr>
        <p:txBody>
          <a:bodyPr lIns="0" rIns="0" tIns="0" bIns="0"/>
          <a:p>
            <a:pPr>
              <a:buBlip>
                <a:blip r:embed="rId1"/>
              </a:buBlip>
            </a:pPr>
            <a:r>
              <a:rPr lang="fr-FR" sz="3200">
                <a:solidFill>
                  <a:srgbClr val="010000"/>
                </a:solidFill>
                <a:latin typeface="Arial"/>
              </a:rPr>
              <a:t>The results of this thesis are: an efficient </a:t>
            </a:r>
            <a:r>
              <a:rPr b="1" lang="fr-FR" sz="3200">
                <a:solidFill>
                  <a:srgbClr val="010000"/>
                </a:solidFill>
                <a:latin typeface="Arial"/>
              </a:rPr>
              <a:t>algorithm</a:t>
            </a:r>
            <a:r>
              <a:rPr lang="fr-FR" sz="3200">
                <a:solidFill>
                  <a:srgbClr val="010000"/>
                </a:solidFill>
                <a:latin typeface="Arial"/>
              </a:rPr>
              <a:t> for optimizing vaccination policies evaluated by</a:t>
            </a:r>
            <a:r>
              <a:rPr b="1" lang="fr-FR" sz="3200">
                <a:solidFill>
                  <a:srgbClr val="010000"/>
                </a:solidFill>
                <a:latin typeface="Arial"/>
              </a:rPr>
              <a:t> spacial and stochastic simulation.</a:t>
            </a:r>
            <a:r>
              <a:rPr lang="fr-FR" sz="3200">
                <a:solidFill>
                  <a:srgbClr val="010000"/>
                </a:solidFill>
                <a:latin typeface="Arial"/>
              </a:rPr>
              <a:t>
</a:t>
            </a:r>
            <a:endParaRPr/>
          </a:p>
          <a:p>
            <a:pPr>
              <a:buBlip>
                <a:blip r:embed="rId2"/>
              </a:buBlip>
            </a:pPr>
            <a:r>
              <a:rPr lang="fr-FR" sz="3200">
                <a:solidFill>
                  <a:srgbClr val="010000"/>
                </a:solidFill>
                <a:latin typeface="Arial"/>
              </a:rPr>
              <a:t>An informatic tool supporting decision of  vaccination policies used by health professionals available in the form of an R package (R/C++)</a:t>
            </a:r>
            <a:endParaRPr/>
          </a:p>
        </p:txBody>
      </p:sp>
      <p:sp>
        <p:nvSpPr>
          <p:cNvPr id="132" name="CustomShape 3"/>
          <p:cNvSpPr/>
          <p:nvPr/>
        </p:nvSpPr>
        <p:spPr>
          <a:xfrm>
            <a:off x="466920" y="1366920"/>
            <a:ext cx="1953720" cy="195840"/>
          </a:xfrm>
          <a:prstGeom prst="roundRect">
            <a:avLst>
              <a:gd name="adj" fmla="val 3600"/>
            </a:avLst>
          </a:prstGeom>
          <a:solidFill>
            <a:srgbClr val="ff6633"/>
          </a:solidFill>
          <a:ln>
            <a:solidFill>
              <a:srgbClr val="808080"/>
            </a:solidFill>
          </a:ln>
        </p:spPr>
      </p:sp>
      <p:sp>
        <p:nvSpPr>
          <p:cNvPr id="133" name="CustomShape 4"/>
          <p:cNvSpPr/>
          <p:nvPr/>
        </p:nvSpPr>
        <p:spPr>
          <a:xfrm>
            <a:off x="2420640" y="1366920"/>
            <a:ext cx="7153560" cy="195840"/>
          </a:xfrm>
          <a:prstGeom prst="roundRect">
            <a:avLst>
              <a:gd name="adj" fmla="val 3600"/>
            </a:avLst>
          </a:prstGeom>
          <a:solidFill>
            <a:srgbClr val="00ae00"/>
          </a:solidFill>
          <a:ln>
            <a:solidFill>
              <a:srgbClr val="808080"/>
            </a:solidFill>
          </a:ln>
        </p:spPr>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4" name="TextShape 1"/>
          <p:cNvSpPr txBox="1"/>
          <p:nvPr/>
        </p:nvSpPr>
        <p:spPr>
          <a:xfrm>
            <a:off x="504000" y="301320"/>
            <a:ext cx="9071640" cy="1262160"/>
          </a:xfrm>
          <a:prstGeom prst="rect">
            <a:avLst/>
          </a:prstGeom>
        </p:spPr>
        <p:txBody>
          <a:bodyPr lIns="0" rIns="0" tIns="0" bIns="0" anchor="ctr"/>
          <a:p>
            <a:pPr algn="ctr"/>
            <a:r>
              <a:rPr lang="fr-FR" sz="4400">
                <a:latin typeface="Arial"/>
              </a:rPr>
              <a:t>Results 1</a:t>
            </a:r>
            <a:endParaRPr/>
          </a:p>
        </p:txBody>
      </p:sp>
      <p:sp>
        <p:nvSpPr>
          <p:cNvPr id="135" name="TextShape 2"/>
          <p:cNvSpPr txBox="1"/>
          <p:nvPr/>
        </p:nvSpPr>
        <p:spPr>
          <a:xfrm>
            <a:off x="504000" y="1769040"/>
            <a:ext cx="8870040" cy="4384440"/>
          </a:xfrm>
          <a:prstGeom prst="rect">
            <a:avLst/>
          </a:prstGeom>
        </p:spPr>
        <p:txBody>
          <a:bodyPr lIns="0" rIns="0" tIns="0" bIns="0"/>
          <a:p>
            <a:pPr>
              <a:buSzPct val="45000"/>
              <a:buFont typeface="StarSymbol"/>
              <a:buChar char=""/>
            </a:pPr>
            <a:r>
              <a:rPr lang="fr-FR" sz="3200">
                <a:latin typeface="Arial"/>
              </a:rPr>
              <a:t>Finding the formula of the force of infection in spatial structure.</a:t>
            </a:r>
            <a:endParaRPr/>
          </a:p>
          <a:p>
            <a:pPr>
              <a:buSzPct val="45000"/>
              <a:buFont typeface="StarSymbol"/>
              <a:buChar char=""/>
            </a:pPr>
            <a:endParaRPr/>
          </a:p>
          <a:p>
            <a:pPr>
              <a:buSzPct val="45000"/>
              <a:buFont typeface="StarSymbol"/>
              <a:buChar char=""/>
            </a:pPr>
            <a:endParaRPr/>
          </a:p>
          <a:p>
            <a:pPr>
              <a:buSzPct val="45000"/>
              <a:buFont typeface="StarSymbol"/>
              <a:buChar char=""/>
            </a:pPr>
            <a:endParaRPr/>
          </a:p>
          <a:p>
            <a:pPr>
              <a:buSzPct val="45000"/>
              <a:buFont typeface="StarSymbol"/>
              <a:buChar char=""/>
            </a:pPr>
            <a:r>
              <a:rPr lang="fr-FR" sz="3200">
                <a:latin typeface="Arial"/>
              </a:rPr>
              <a:t>Modeling and simulation of deterministic and stochastic SEIR model in programming languages​​.</a:t>
            </a:r>
            <a:endParaRPr/>
          </a:p>
          <a:p>
            <a:pPr>
              <a:buSzPct val="45000"/>
              <a:buFont typeface="StarSymbol"/>
              <a:buChar char=""/>
            </a:pPr>
            <a:endParaRPr/>
          </a:p>
        </p:txBody>
      </p:sp>
      <p:sp>
        <p:nvSpPr>
          <p:cNvPr id="136" name="CustomShape 3"/>
          <p:cNvSpPr/>
          <p:nvPr/>
        </p:nvSpPr>
        <p:spPr>
          <a:xfrm>
            <a:off x="466920" y="1366920"/>
            <a:ext cx="1953720" cy="195840"/>
          </a:xfrm>
          <a:prstGeom prst="roundRect">
            <a:avLst>
              <a:gd name="adj" fmla="val 3600"/>
            </a:avLst>
          </a:prstGeom>
          <a:solidFill>
            <a:srgbClr val="ff6633"/>
          </a:solidFill>
          <a:ln>
            <a:solidFill>
              <a:srgbClr val="808080"/>
            </a:solidFill>
          </a:ln>
        </p:spPr>
      </p:sp>
      <p:sp>
        <p:nvSpPr>
          <p:cNvPr id="137" name="CustomShape 4"/>
          <p:cNvSpPr/>
          <p:nvPr/>
        </p:nvSpPr>
        <p:spPr>
          <a:xfrm>
            <a:off x="2420640" y="1366920"/>
            <a:ext cx="7153560" cy="195840"/>
          </a:xfrm>
          <a:prstGeom prst="roundRect">
            <a:avLst>
              <a:gd name="adj" fmla="val 3600"/>
            </a:avLst>
          </a:prstGeom>
          <a:solidFill>
            <a:srgbClr val="00ae00"/>
          </a:solidFill>
          <a:ln>
            <a:solidFill>
              <a:srgbClr val="808080"/>
            </a:solidFill>
          </a:ln>
        </p:spPr>
      </p:sp>
      <p:pic>
        <p:nvPicPr>
          <p:cNvPr id="138" name="" descr=""/>
          <p:cNvPicPr/>
          <p:nvPr/>
        </p:nvPicPr>
        <p:blipFill>
          <a:blip r:embed="rId1"/>
          <a:stretch>
            <a:fillRect/>
          </a:stretch>
        </p:blipFill>
        <p:spPr>
          <a:xfrm>
            <a:off x="1944000" y="2783160"/>
            <a:ext cx="5904000" cy="1176840"/>
          </a:xfrm>
          <a:prstGeom prst="rect">
            <a:avLst/>
          </a:prstGeom>
          <a:ln>
            <a:noFill/>
          </a:ln>
        </p:spPr>
      </p:pic>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9" name="TextShape 1"/>
          <p:cNvSpPr txBox="1"/>
          <p:nvPr/>
        </p:nvSpPr>
        <p:spPr>
          <a:xfrm>
            <a:off x="504000" y="301320"/>
            <a:ext cx="9071640" cy="1262160"/>
          </a:xfrm>
          <a:prstGeom prst="rect">
            <a:avLst/>
          </a:prstGeom>
        </p:spPr>
        <p:txBody>
          <a:bodyPr lIns="0" rIns="0" tIns="0" bIns="0" anchor="ctr"/>
          <a:p>
            <a:pPr algn="ctr"/>
            <a:r>
              <a:rPr lang="fr-FR" sz="4400">
                <a:latin typeface="Arial"/>
              </a:rPr>
              <a:t>Result 1: package </a:t>
            </a:r>
            <a:r>
              <a:rPr lang="fr-FR" sz="4400">
                <a:latin typeface="Arial"/>
              </a:rPr>
              <a:t> </a:t>
            </a:r>
            <a:r>
              <a:rPr b="1" lang="fr-FR" sz="4400" u="sng">
                <a:latin typeface="Arial"/>
              </a:rPr>
              <a:t>dizzys</a:t>
            </a:r>
            <a:endParaRPr/>
          </a:p>
        </p:txBody>
      </p:sp>
      <p:sp>
        <p:nvSpPr>
          <p:cNvPr id="140" name="TextShape 2"/>
          <p:cNvSpPr txBox="1"/>
          <p:nvPr/>
        </p:nvSpPr>
        <p:spPr>
          <a:xfrm>
            <a:off x="489960" y="2160000"/>
            <a:ext cx="7358040" cy="4384440"/>
          </a:xfrm>
          <a:prstGeom prst="rect">
            <a:avLst/>
          </a:prstGeom>
        </p:spPr>
        <p:txBody>
          <a:bodyPr lIns="0" rIns="0" tIns="0" bIns="0"/>
          <a:p>
            <a:pPr>
              <a:buSzPct val="45000"/>
              <a:buFont typeface="StarSymbol"/>
              <a:buChar char=""/>
            </a:pPr>
            <a:r>
              <a:rPr lang="fr-FR" sz="3200">
                <a:latin typeface="Arial"/>
              </a:rPr>
              <a:t>The package </a:t>
            </a:r>
            <a:r>
              <a:rPr b="1" lang="fr-FR" sz="4400" u="sng">
                <a:latin typeface="Arial"/>
              </a:rPr>
              <a:t>dizzys</a:t>
            </a:r>
            <a:r>
              <a:rPr b="1" lang="fr-FR" sz="3200">
                <a:latin typeface="Arial"/>
              </a:rPr>
              <a:t>  </a:t>
            </a:r>
            <a:r>
              <a:rPr lang="fr-FR" sz="3200">
                <a:latin typeface="Arial"/>
              </a:rPr>
              <a:t>simulating temp-spatial epidemic models.</a:t>
            </a:r>
            <a:endParaRPr/>
          </a:p>
          <a:p>
            <a:pPr lvl="1">
              <a:buSzPct val="75000"/>
              <a:buFont typeface="StarSymbol"/>
              <a:buChar char=""/>
            </a:pPr>
            <a:r>
              <a:rPr lang="fr-FR" sz="2800">
                <a:latin typeface="Arial"/>
              </a:rPr>
              <a:t>Allow to integrate C ++ in R.</a:t>
            </a:r>
            <a:endParaRPr/>
          </a:p>
          <a:p>
            <a:pPr lvl="1">
              <a:buSzPct val="75000"/>
              <a:buFont typeface="StarSymbol"/>
              <a:buChar char=""/>
            </a:pPr>
            <a:r>
              <a:rPr lang="fr-FR" sz="2800">
                <a:latin typeface="Arial"/>
              </a:rPr>
              <a:t>Make deterministic / stochastic simulations for SIR and SEIR epidemic models by using deterministic equations, stochastic algorithms and adaptivetau Gillespie algorithm.</a:t>
            </a:r>
            <a:endParaRPr/>
          </a:p>
          <a:p>
            <a:pPr lvl="1">
              <a:buSzPct val="75000"/>
              <a:buFont typeface="StarSymbol"/>
              <a:buChar char=""/>
            </a:pPr>
            <a:r>
              <a:rPr lang="fr-FR" sz="2800">
                <a:latin typeface="Arial"/>
              </a:rPr>
              <a:t>Make simulations for n sub-populations in a meta-population.</a:t>
            </a:r>
            <a:endParaRPr/>
          </a:p>
          <a:p>
            <a:pPr lvl="1">
              <a:buSzPct val="75000"/>
              <a:buFont typeface="StarSymbol"/>
              <a:buChar char=""/>
            </a:pPr>
            <a:r>
              <a:rPr lang="fr-FR" sz="2800">
                <a:latin typeface="Arial"/>
              </a:rPr>
              <a:t>Interface displayed by R in 2D, in 3D.</a:t>
            </a:r>
            <a:endParaRPr/>
          </a:p>
          <a:p>
            <a:pPr lvl="1">
              <a:buSzPct val="75000"/>
              <a:buFont typeface="StarSymbol"/>
              <a:buChar char=""/>
            </a:pPr>
            <a:endParaRPr/>
          </a:p>
          <a:p>
            <a:pPr lvl="1">
              <a:buSzPct val="75000"/>
              <a:buFont typeface="StarSymbol"/>
              <a:buChar char=""/>
            </a:pPr>
            <a:endParaRPr/>
          </a:p>
          <a:p>
            <a:pPr>
              <a:buSzPct val="45000"/>
              <a:buFont typeface="StarSymbol"/>
              <a:buChar char=""/>
            </a:pPr>
            <a:endParaRPr/>
          </a:p>
        </p:txBody>
      </p:sp>
      <p:sp>
        <p:nvSpPr>
          <p:cNvPr id="141" name="CustomShape 3"/>
          <p:cNvSpPr/>
          <p:nvPr/>
        </p:nvSpPr>
        <p:spPr>
          <a:xfrm>
            <a:off x="540000" y="1583280"/>
            <a:ext cx="1907280" cy="144000"/>
          </a:xfrm>
          <a:prstGeom prst="roundRect">
            <a:avLst>
              <a:gd name="adj" fmla="val 3600"/>
            </a:avLst>
          </a:prstGeom>
          <a:solidFill>
            <a:srgbClr val="ff6633"/>
          </a:solidFill>
          <a:ln>
            <a:solidFill>
              <a:srgbClr val="808080"/>
            </a:solidFill>
          </a:ln>
        </p:spPr>
      </p:sp>
      <p:sp>
        <p:nvSpPr>
          <p:cNvPr id="142" name="CustomShape 4"/>
          <p:cNvSpPr/>
          <p:nvPr/>
        </p:nvSpPr>
        <p:spPr>
          <a:xfrm>
            <a:off x="2447280" y="1583280"/>
            <a:ext cx="6984000" cy="144000"/>
          </a:xfrm>
          <a:prstGeom prst="roundRect">
            <a:avLst>
              <a:gd name="adj" fmla="val 3600"/>
            </a:avLst>
          </a:prstGeom>
          <a:solidFill>
            <a:srgbClr val="00ae00"/>
          </a:solidFill>
          <a:ln>
            <a:solidFill>
              <a:srgbClr val="808080"/>
            </a:solidFill>
          </a:ln>
        </p:spPr>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